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4" r:id="rId1"/>
  </p:sldMasterIdLst>
  <p:notesMasterIdLst>
    <p:notesMasterId r:id="rId31"/>
  </p:notesMasterIdLst>
  <p:handoutMasterIdLst>
    <p:handoutMasterId r:id="rId32"/>
  </p:handoutMasterIdLst>
  <p:sldIdLst>
    <p:sldId id="256" r:id="rId2"/>
    <p:sldId id="257" r:id="rId3"/>
    <p:sldId id="291" r:id="rId4"/>
    <p:sldId id="290" r:id="rId5"/>
    <p:sldId id="286" r:id="rId6"/>
    <p:sldId id="259" r:id="rId7"/>
    <p:sldId id="260" r:id="rId8"/>
    <p:sldId id="262" r:id="rId9"/>
    <p:sldId id="264" r:id="rId10"/>
    <p:sldId id="265" r:id="rId11"/>
    <p:sldId id="268" r:id="rId12"/>
    <p:sldId id="266" r:id="rId13"/>
    <p:sldId id="267" r:id="rId14"/>
    <p:sldId id="269" r:id="rId15"/>
    <p:sldId id="287" r:id="rId16"/>
    <p:sldId id="275" r:id="rId17"/>
    <p:sldId id="276" r:id="rId18"/>
    <p:sldId id="277" r:id="rId19"/>
    <p:sldId id="278" r:id="rId20"/>
    <p:sldId id="280" r:id="rId21"/>
    <p:sldId id="281" r:id="rId22"/>
    <p:sldId id="282" r:id="rId23"/>
    <p:sldId id="292" r:id="rId24"/>
    <p:sldId id="283" r:id="rId25"/>
    <p:sldId id="284" r:id="rId26"/>
    <p:sldId id="293" r:id="rId27"/>
    <p:sldId id="285" r:id="rId28"/>
    <p:sldId id="288" r:id="rId29"/>
    <p:sldId id="289" r:id="rId30"/>
  </p:sldIdLst>
  <p:sldSz cx="9144000" cy="6858000" type="screen4x3"/>
  <p:notesSz cx="6743700" cy="9880600"/>
  <p:defaultTextStyle>
    <a:defPPr>
      <a:defRPr lang="en-GB"/>
    </a:defPPr>
    <a:lvl1pPr algn="ctr" rtl="0" fontAlgn="base">
      <a:spcBef>
        <a:spcPct val="0"/>
      </a:spcBef>
      <a:spcAft>
        <a:spcPct val="0"/>
      </a:spcAft>
      <a:defRPr sz="1400" b="1" kern="1200">
        <a:solidFill>
          <a:srgbClr val="000000"/>
        </a:solidFill>
        <a:latin typeface="Arial" charset="0"/>
        <a:ea typeface="MS PGothic" pitchFamily="34" charset="-128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sz="1400" b="1" kern="1200">
        <a:solidFill>
          <a:srgbClr val="000000"/>
        </a:solidFill>
        <a:latin typeface="Arial" charset="0"/>
        <a:ea typeface="MS PGothic" pitchFamily="34" charset="-128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sz="1400" b="1" kern="1200">
        <a:solidFill>
          <a:srgbClr val="000000"/>
        </a:solidFill>
        <a:latin typeface="Arial" charset="0"/>
        <a:ea typeface="MS PGothic" pitchFamily="34" charset="-128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sz="1400" b="1" kern="1200">
        <a:solidFill>
          <a:srgbClr val="000000"/>
        </a:solidFill>
        <a:latin typeface="Arial" charset="0"/>
        <a:ea typeface="MS PGothic" pitchFamily="34" charset="-128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sz="1400" b="1" kern="1200">
        <a:solidFill>
          <a:srgbClr val="000000"/>
        </a:solidFill>
        <a:latin typeface="Arial" charset="0"/>
        <a:ea typeface="MS PGothic" pitchFamily="34" charset="-128"/>
        <a:cs typeface="+mn-cs"/>
      </a:defRPr>
    </a:lvl5pPr>
    <a:lvl6pPr marL="2286000" algn="l" defTabSz="914400" rtl="0" eaLnBrk="1" latinLnBrk="0" hangingPunct="1">
      <a:defRPr sz="1400" b="1" kern="1200">
        <a:solidFill>
          <a:srgbClr val="000000"/>
        </a:solidFill>
        <a:latin typeface="Arial" charset="0"/>
        <a:ea typeface="MS PGothic" pitchFamily="34" charset="-128"/>
        <a:cs typeface="+mn-cs"/>
      </a:defRPr>
    </a:lvl6pPr>
    <a:lvl7pPr marL="2743200" algn="l" defTabSz="914400" rtl="0" eaLnBrk="1" latinLnBrk="0" hangingPunct="1">
      <a:defRPr sz="1400" b="1" kern="1200">
        <a:solidFill>
          <a:srgbClr val="000000"/>
        </a:solidFill>
        <a:latin typeface="Arial" charset="0"/>
        <a:ea typeface="MS PGothic" pitchFamily="34" charset="-128"/>
        <a:cs typeface="+mn-cs"/>
      </a:defRPr>
    </a:lvl7pPr>
    <a:lvl8pPr marL="3200400" algn="l" defTabSz="914400" rtl="0" eaLnBrk="1" latinLnBrk="0" hangingPunct="1">
      <a:defRPr sz="1400" b="1" kern="1200">
        <a:solidFill>
          <a:srgbClr val="000000"/>
        </a:solidFill>
        <a:latin typeface="Arial" charset="0"/>
        <a:ea typeface="MS PGothic" pitchFamily="34" charset="-128"/>
        <a:cs typeface="+mn-cs"/>
      </a:defRPr>
    </a:lvl8pPr>
    <a:lvl9pPr marL="3657600" algn="l" defTabSz="914400" rtl="0" eaLnBrk="1" latinLnBrk="0" hangingPunct="1">
      <a:defRPr sz="1400" b="1" kern="1200">
        <a:solidFill>
          <a:srgbClr val="000000"/>
        </a:solidFill>
        <a:latin typeface="Arial" charset="0"/>
        <a:ea typeface="MS PGothic" pitchFamily="34" charset="-128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95BACD"/>
    <a:srgbClr val="FFF0A3"/>
    <a:srgbClr val="D6E4EE"/>
    <a:srgbClr val="CCEECC"/>
    <a:srgbClr val="FFCDCD"/>
    <a:srgbClr val="FF3399"/>
    <a:srgbClr val="9A8B7C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834" autoAdjust="0"/>
    <p:restoredTop sz="87810" autoAdjust="0"/>
  </p:normalViewPr>
  <p:slideViewPr>
    <p:cSldViewPr snapToGrid="0">
      <p:cViewPr varScale="1">
        <p:scale>
          <a:sx n="112" d="100"/>
          <a:sy n="112" d="100"/>
        </p:scale>
        <p:origin x="-816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2634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15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22588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43315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19525" y="0"/>
            <a:ext cx="2922588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43315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385300"/>
            <a:ext cx="2922588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43315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19525" y="9385300"/>
            <a:ext cx="2922588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0">
                <a:solidFill>
                  <a:schemeClr val="tx1"/>
                </a:solidFill>
              </a:defRPr>
            </a:lvl1pPr>
          </a:lstStyle>
          <a:p>
            <a:fld id="{D1823A0E-9FB1-44F3-B368-FB116909CDC7}" type="slidenum">
              <a:rPr lang="en-GB"/>
              <a:pPr/>
              <a:t>‹N°›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22588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7782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19525" y="0"/>
            <a:ext cx="2922588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1536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01700" y="741363"/>
            <a:ext cx="4940300" cy="37052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782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4688" y="4692650"/>
            <a:ext cx="5394325" cy="4446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</a:p>
        </p:txBody>
      </p:sp>
      <p:sp>
        <p:nvSpPr>
          <p:cNvPr id="7783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385300"/>
            <a:ext cx="2922588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7783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19525" y="9385300"/>
            <a:ext cx="2922588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0">
                <a:solidFill>
                  <a:schemeClr val="tx1"/>
                </a:solidFill>
              </a:defRPr>
            </a:lvl1pPr>
          </a:lstStyle>
          <a:p>
            <a:fld id="{35E16853-7D2F-4C3E-BDB6-44BF33528420}" type="slidenum">
              <a:rPr lang="en-GB"/>
              <a:pPr/>
              <a:t>‹N°›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100" charset="0"/>
        <a:ea typeface="MS PGothic" pitchFamily="34" charset="-128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100" charset="0"/>
        <a:ea typeface="MS PGothic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100" charset="0"/>
        <a:ea typeface="MS PGothic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100" charset="0"/>
        <a:ea typeface="MS PGothic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100" charset="0"/>
        <a:ea typeface="MS PGothic" pitchFamily="34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16853-7D2F-4C3E-BDB6-44BF33528420}" type="slidenum">
              <a:rPr lang="en-GB" smtClean="0"/>
              <a:pPr/>
              <a:t>1</a:t>
            </a:fld>
            <a:endParaRPr lang="en-GB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315" name="Picture 35" descr="combined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4757738"/>
            <a:ext cx="9144000" cy="2100262"/>
          </a:xfrm>
          <a:prstGeom prst="rect">
            <a:avLst/>
          </a:prstGeom>
          <a:noFill/>
        </p:spPr>
      </p:pic>
      <p:sp>
        <p:nvSpPr>
          <p:cNvPr id="97283" name="Rectangle 3"/>
          <p:cNvSpPr>
            <a:spLocks noGrp="1" noChangeArrowheads="1"/>
          </p:cNvSpPr>
          <p:nvPr>
            <p:ph type="ctrTitle"/>
          </p:nvPr>
        </p:nvSpPr>
        <p:spPr>
          <a:xfrm>
            <a:off x="927100" y="2058988"/>
            <a:ext cx="7337425" cy="1411287"/>
          </a:xfrm>
        </p:spPr>
        <p:txBody>
          <a:bodyPr wrap="square" anchor="t"/>
          <a:lstStyle>
            <a:lvl1pPr algn="ctr">
              <a:defRPr sz="4600"/>
            </a:lvl1pPr>
          </a:lstStyle>
          <a:p>
            <a:r>
              <a:rPr lang="fr-FR" smtClean="0"/>
              <a:t>Cliquez pour modifier le style du titre</a:t>
            </a:r>
            <a:endParaRPr lang="en-GB"/>
          </a:p>
        </p:txBody>
      </p:sp>
      <p:sp>
        <p:nvSpPr>
          <p:cNvPr id="97284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216025" y="3673475"/>
            <a:ext cx="6711950" cy="14605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fr-FR" smtClean="0"/>
              <a:t>Cliquez pour modifier le style des sous-titres du masque</a:t>
            </a:r>
            <a:endParaRPr lang="en-GB"/>
          </a:p>
        </p:txBody>
      </p:sp>
      <p:sp>
        <p:nvSpPr>
          <p:cNvPr id="97310" name="Rectangle 30"/>
          <p:cNvSpPr>
            <a:spLocks noChangeArrowheads="1"/>
          </p:cNvSpPr>
          <p:nvPr/>
        </p:nvSpPr>
        <p:spPr bwMode="auto">
          <a:xfrm>
            <a:off x="257175" y="6621463"/>
            <a:ext cx="427038" cy="238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r"/>
            <a:fld id="{30477D0E-3C20-42A0-8B59-EF6FD45C2F68}" type="slidenum">
              <a:rPr lang="en-GB" sz="900">
                <a:solidFill>
                  <a:schemeClr val="bg1"/>
                </a:solidFill>
              </a:rPr>
              <a:pPr algn="r"/>
              <a:t>‹N°›</a:t>
            </a:fld>
            <a:endParaRPr lang="en-GB" sz="900">
              <a:solidFill>
                <a:schemeClr val="bg1"/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00850" y="7938"/>
            <a:ext cx="2193925" cy="6372225"/>
          </a:xfrm>
        </p:spPr>
        <p:txBody>
          <a:bodyPr vert="eaVert"/>
          <a:lstStyle/>
          <a:p>
            <a:r>
              <a:rPr lang="fr-FR" smtClean="0"/>
              <a:t>Cliquez pour modifier le style du titre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17488" y="7938"/>
            <a:ext cx="6430962" cy="6372225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pour modifier le style du titre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17488" y="906463"/>
            <a:ext cx="4311650" cy="54737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1538" y="906463"/>
            <a:ext cx="4311650" cy="54737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fr-FR" smtClean="0"/>
              <a:t>Cliquez pour modifier le style du titre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Cliquez sur l'icône pour ajouter une image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294" name="Picture 38" descr="combinedfooter"/>
          <p:cNvPicPr>
            <a:picLocks noChangeAspect="1" noChangeArrowheads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0" y="4757738"/>
            <a:ext cx="9144000" cy="2100262"/>
          </a:xfrm>
          <a:prstGeom prst="rect">
            <a:avLst/>
          </a:prstGeom>
          <a:noFill/>
        </p:spPr>
      </p:pic>
      <p:sp>
        <p:nvSpPr>
          <p:cNvPr id="9625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17488" y="7938"/>
            <a:ext cx="8777287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  <a:endParaRPr lang="en-GB" smtClean="0"/>
          </a:p>
        </p:txBody>
      </p:sp>
      <p:sp>
        <p:nvSpPr>
          <p:cNvPr id="9625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17488" y="906463"/>
            <a:ext cx="8775700" cy="5473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GB" smtClean="0"/>
          </a:p>
        </p:txBody>
      </p:sp>
      <p:sp>
        <p:nvSpPr>
          <p:cNvPr id="96260" name="Line 4"/>
          <p:cNvSpPr>
            <a:spLocks noChangeShapeType="1"/>
          </p:cNvSpPr>
          <p:nvPr/>
        </p:nvSpPr>
        <p:spPr bwMode="auto">
          <a:xfrm>
            <a:off x="342900" y="787400"/>
            <a:ext cx="8801100" cy="0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  <a:effectLst/>
        </p:spPr>
        <p:txBody>
          <a:bodyPr lIns="80167" tIns="40084" rIns="80167" bIns="40084" anchor="ctr"/>
          <a:lstStyle/>
          <a:p>
            <a:endParaRPr lang="en-GB"/>
          </a:p>
        </p:txBody>
      </p:sp>
      <p:sp>
        <p:nvSpPr>
          <p:cNvPr id="96284" name="Rectangle 28"/>
          <p:cNvSpPr>
            <a:spLocks noChangeArrowheads="1"/>
          </p:cNvSpPr>
          <p:nvPr/>
        </p:nvSpPr>
        <p:spPr bwMode="auto">
          <a:xfrm>
            <a:off x="257175" y="6621463"/>
            <a:ext cx="427038" cy="238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r"/>
            <a:fld id="{CB3BD946-1972-463F-9E3C-3061958D246C}" type="slidenum">
              <a:rPr lang="en-GB" sz="900">
                <a:solidFill>
                  <a:schemeClr val="bg1"/>
                </a:solidFill>
              </a:rPr>
              <a:pPr algn="r"/>
              <a:t>‹N°›</a:t>
            </a:fld>
            <a:endParaRPr lang="en-GB" sz="900">
              <a:solidFill>
                <a:schemeClr val="bg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</p:sldLayoutIdLst>
  <p:hf sldNum="0"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00000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00000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00000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00000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00000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00000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00000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00000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00000"/>
          </a:solidFill>
          <a:latin typeface="Arial" charset="0"/>
        </a:defRPr>
      </a:lvl9pPr>
    </p:titleStyle>
    <p:bodyStyle>
      <a:lvl1pPr marL="265113" indent="-265113" algn="l" rtl="0" eaLnBrk="1" fontAlgn="ctr" hangingPunct="1">
        <a:spcBef>
          <a:spcPct val="25000"/>
        </a:spcBef>
        <a:spcAft>
          <a:spcPct val="0"/>
        </a:spcAft>
        <a:buClr>
          <a:schemeClr val="accent1"/>
        </a:buClr>
        <a:buSzPct val="125000"/>
        <a:buFont typeface="Wingdings" pitchFamily="2" charset="2"/>
        <a:buChar char="§"/>
        <a:defRPr sz="2400">
          <a:solidFill>
            <a:srgbClr val="000000"/>
          </a:solidFill>
          <a:latin typeface="+mn-lt"/>
          <a:ea typeface="+mn-ea"/>
          <a:cs typeface="+mn-cs"/>
        </a:defRPr>
      </a:lvl1pPr>
      <a:lvl2pPr marL="722313" indent="-277813" algn="l" rtl="0" eaLnBrk="1" fontAlgn="ctr" hangingPunct="1">
        <a:spcBef>
          <a:spcPct val="25000"/>
        </a:spcBef>
        <a:spcAft>
          <a:spcPct val="0"/>
        </a:spcAft>
        <a:buClr>
          <a:schemeClr val="accent1"/>
        </a:buClr>
        <a:buSzPct val="125000"/>
        <a:buFont typeface="Wingdings" pitchFamily="2" charset="2"/>
        <a:buChar char="§"/>
        <a:defRPr sz="2000">
          <a:solidFill>
            <a:srgbClr val="000000"/>
          </a:solidFill>
          <a:latin typeface="+mn-lt"/>
        </a:defRPr>
      </a:lvl2pPr>
      <a:lvl3pPr marL="1165225" indent="-250825" algn="l" rtl="0" eaLnBrk="1" fontAlgn="ctr" hangingPunct="1">
        <a:spcBef>
          <a:spcPct val="25000"/>
        </a:spcBef>
        <a:spcAft>
          <a:spcPct val="0"/>
        </a:spcAft>
        <a:buClr>
          <a:schemeClr val="accent1"/>
        </a:buClr>
        <a:buSzPct val="125000"/>
        <a:buFont typeface="Wingdings" pitchFamily="2" charset="2"/>
        <a:buChar char="§"/>
        <a:defRPr sz="2000">
          <a:solidFill>
            <a:srgbClr val="000000"/>
          </a:solidFill>
          <a:latin typeface="+mn-lt"/>
        </a:defRPr>
      </a:lvl3pPr>
      <a:lvl4pPr marL="1600200" indent="-228600" algn="l" rtl="0" eaLnBrk="1" fontAlgn="ctr" hangingPunct="1">
        <a:spcBef>
          <a:spcPct val="25000"/>
        </a:spcBef>
        <a:spcAft>
          <a:spcPct val="0"/>
        </a:spcAft>
        <a:buClr>
          <a:schemeClr val="accent1"/>
        </a:buClr>
        <a:buSzPct val="125000"/>
        <a:buFont typeface="Wingdings" pitchFamily="2" charset="2"/>
        <a:buChar char="§"/>
        <a:defRPr sz="2000">
          <a:solidFill>
            <a:srgbClr val="000000"/>
          </a:solidFill>
          <a:latin typeface="+mn-lt"/>
        </a:defRPr>
      </a:lvl4pPr>
      <a:lvl5pPr marL="2057400" indent="-228600" algn="l" rtl="0" eaLnBrk="1" fontAlgn="ctr" hangingPunct="1">
        <a:spcBef>
          <a:spcPct val="25000"/>
        </a:spcBef>
        <a:spcAft>
          <a:spcPct val="0"/>
        </a:spcAft>
        <a:buClr>
          <a:schemeClr val="accent1"/>
        </a:buClr>
        <a:buSzPct val="125000"/>
        <a:buFont typeface="Wingdings" pitchFamily="2" charset="2"/>
        <a:buChar char="§"/>
        <a:defRPr sz="2000">
          <a:solidFill>
            <a:srgbClr val="000000"/>
          </a:solidFill>
          <a:latin typeface="+mn-lt"/>
        </a:defRPr>
      </a:lvl5pPr>
      <a:lvl6pPr marL="2514600" indent="-228600" algn="l" rtl="0" eaLnBrk="1" fontAlgn="ctr" hangingPunct="1">
        <a:spcBef>
          <a:spcPct val="25000"/>
        </a:spcBef>
        <a:spcAft>
          <a:spcPct val="0"/>
        </a:spcAft>
        <a:buClr>
          <a:schemeClr val="accent1"/>
        </a:buClr>
        <a:buSzPct val="125000"/>
        <a:buFont typeface="Wingdings" pitchFamily="2" charset="2"/>
        <a:buChar char="§"/>
        <a:defRPr sz="2000">
          <a:solidFill>
            <a:srgbClr val="000000"/>
          </a:solidFill>
          <a:latin typeface="+mn-lt"/>
        </a:defRPr>
      </a:lvl6pPr>
      <a:lvl7pPr marL="2971800" indent="-228600" algn="l" rtl="0" eaLnBrk="1" fontAlgn="ctr" hangingPunct="1">
        <a:spcBef>
          <a:spcPct val="25000"/>
        </a:spcBef>
        <a:spcAft>
          <a:spcPct val="0"/>
        </a:spcAft>
        <a:buClr>
          <a:schemeClr val="accent1"/>
        </a:buClr>
        <a:buSzPct val="125000"/>
        <a:buFont typeface="Wingdings" pitchFamily="2" charset="2"/>
        <a:buChar char="§"/>
        <a:defRPr sz="2000">
          <a:solidFill>
            <a:srgbClr val="000000"/>
          </a:solidFill>
          <a:latin typeface="+mn-lt"/>
        </a:defRPr>
      </a:lvl7pPr>
      <a:lvl8pPr marL="3429000" indent="-228600" algn="l" rtl="0" eaLnBrk="1" fontAlgn="ctr" hangingPunct="1">
        <a:spcBef>
          <a:spcPct val="25000"/>
        </a:spcBef>
        <a:spcAft>
          <a:spcPct val="0"/>
        </a:spcAft>
        <a:buClr>
          <a:schemeClr val="accent1"/>
        </a:buClr>
        <a:buSzPct val="125000"/>
        <a:buFont typeface="Wingdings" pitchFamily="2" charset="2"/>
        <a:buChar char="§"/>
        <a:defRPr sz="2000">
          <a:solidFill>
            <a:srgbClr val="000000"/>
          </a:solidFill>
          <a:latin typeface="+mn-lt"/>
        </a:defRPr>
      </a:lvl8pPr>
      <a:lvl9pPr marL="3886200" indent="-228600" algn="l" rtl="0" eaLnBrk="1" fontAlgn="ctr" hangingPunct="1">
        <a:spcBef>
          <a:spcPct val="25000"/>
        </a:spcBef>
        <a:spcAft>
          <a:spcPct val="0"/>
        </a:spcAft>
        <a:buClr>
          <a:schemeClr val="accent1"/>
        </a:buClr>
        <a:buSzPct val="125000"/>
        <a:buFont typeface="Wingdings" pitchFamily="2" charset="2"/>
        <a:buChar char="§"/>
        <a:defRPr sz="2000">
          <a:solidFill>
            <a:srgbClr val="000000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://tools.mbed.org/iot/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6591" y="293250"/>
            <a:ext cx="7337425" cy="1411287"/>
          </a:xfrm>
        </p:spPr>
        <p:txBody>
          <a:bodyPr/>
          <a:lstStyle/>
          <a:p>
            <a:r>
              <a:rPr lang="en-GB" sz="4000" i="1" dirty="0" err="1" smtClean="0"/>
              <a:t>Mbed</a:t>
            </a:r>
            <a:r>
              <a:rPr lang="en-GB" sz="4000" dirty="0" smtClean="0"/>
              <a:t>:</a:t>
            </a:r>
            <a:br>
              <a:rPr lang="en-GB" sz="4000" dirty="0" smtClean="0"/>
            </a:br>
            <a:r>
              <a:rPr lang="en-GB" sz="4000" dirty="0" err="1" smtClean="0"/>
              <a:t>D’une</a:t>
            </a:r>
            <a:r>
              <a:rPr lang="en-GB" sz="4000" dirty="0" smtClean="0"/>
              <a:t> </a:t>
            </a:r>
            <a:r>
              <a:rPr lang="en-GB" sz="4000" dirty="0" err="1" smtClean="0"/>
              <a:t>connectivité</a:t>
            </a:r>
            <a:r>
              <a:rPr lang="en-GB" sz="4000" dirty="0" smtClean="0"/>
              <a:t> locale à </a:t>
            </a:r>
            <a:r>
              <a:rPr lang="en-GB" sz="4000" dirty="0" err="1" smtClean="0"/>
              <a:t>l’Internet</a:t>
            </a:r>
            <a:endParaRPr lang="en-GB" sz="4000" i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47560" y="3084897"/>
            <a:ext cx="6711950" cy="1460500"/>
          </a:xfrm>
        </p:spPr>
        <p:txBody>
          <a:bodyPr/>
          <a:lstStyle/>
          <a:p>
            <a:r>
              <a:rPr lang="en-US" sz="2000" i="1" dirty="0" smtClean="0"/>
              <a:t>Stage </a:t>
            </a:r>
            <a:r>
              <a:rPr lang="en-US" sz="2000" i="1" dirty="0" err="1" smtClean="0"/>
              <a:t>d’ingénieur</a:t>
            </a:r>
            <a:r>
              <a:rPr lang="en-US" sz="2000" i="1" dirty="0" smtClean="0"/>
              <a:t>:</a:t>
            </a:r>
          </a:p>
          <a:p>
            <a:r>
              <a:rPr lang="en-US" sz="2000" i="1" dirty="0" smtClean="0"/>
              <a:t>09</a:t>
            </a:r>
            <a:r>
              <a:rPr lang="en-US" sz="2000" i="1" dirty="0" smtClean="0"/>
              <a:t>/02/2012</a:t>
            </a:r>
            <a:endParaRPr lang="en-GB" sz="2000" i="1" dirty="0"/>
          </a:p>
        </p:txBody>
      </p:sp>
      <p:sp>
        <p:nvSpPr>
          <p:cNvPr id="5" name="ZoneTexte 4"/>
          <p:cNvSpPr txBox="1"/>
          <p:nvPr/>
        </p:nvSpPr>
        <p:spPr>
          <a:xfrm>
            <a:off x="3636580" y="4540469"/>
            <a:ext cx="19969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Samuel </a:t>
            </a:r>
            <a:r>
              <a:rPr lang="en-US" sz="2400" dirty="0" err="1" smtClean="0"/>
              <a:t>Mokrani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IdO</a:t>
            </a:r>
            <a:r>
              <a:rPr lang="en-US" dirty="0" smtClean="0"/>
              <a:t>: </a:t>
            </a:r>
            <a:r>
              <a:rPr lang="en-US" dirty="0" err="1" smtClean="0"/>
              <a:t>connexion</a:t>
            </a:r>
            <a:r>
              <a:rPr lang="en-US" dirty="0" smtClean="0"/>
              <a:t> de </a:t>
            </a:r>
            <a:r>
              <a:rPr lang="en-US" dirty="0" err="1" smtClean="0"/>
              <a:t>capteurs</a:t>
            </a:r>
            <a:r>
              <a:rPr lang="en-US" dirty="0" smtClean="0"/>
              <a:t> à Internet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Architecture:</a:t>
            </a:r>
            <a:endParaRPr lang="en-US" dirty="0"/>
          </a:p>
        </p:txBody>
      </p:sp>
      <p:grpSp>
        <p:nvGrpSpPr>
          <p:cNvPr id="18" name="Groupe 17"/>
          <p:cNvGrpSpPr/>
          <p:nvPr/>
        </p:nvGrpSpPr>
        <p:grpSpPr>
          <a:xfrm>
            <a:off x="1787517" y="1093076"/>
            <a:ext cx="5554359" cy="2879833"/>
            <a:chOff x="986710" y="1187669"/>
            <a:chExt cx="6705665" cy="3090041"/>
          </a:xfrm>
        </p:grpSpPr>
        <p:sp>
          <p:nvSpPr>
            <p:cNvPr id="4" name="Cylindre 3"/>
            <p:cNvSpPr/>
            <p:nvPr/>
          </p:nvSpPr>
          <p:spPr bwMode="auto">
            <a:xfrm>
              <a:off x="3520965" y="1187669"/>
              <a:ext cx="1681656" cy="1114097"/>
            </a:xfrm>
            <a:prstGeom prst="can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1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MS PGothic" pitchFamily="34" charset="-128"/>
              </a:endParaRPr>
            </a:p>
          </p:txBody>
        </p:sp>
        <p:sp>
          <p:nvSpPr>
            <p:cNvPr id="5" name="ZoneTexte 4"/>
            <p:cNvSpPr txBox="1"/>
            <p:nvPr/>
          </p:nvSpPr>
          <p:spPr>
            <a:xfrm>
              <a:off x="3400180" y="1639613"/>
              <a:ext cx="1918785" cy="4953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Server </a:t>
              </a:r>
              <a:r>
                <a:rPr lang="en-US" sz="1200" dirty="0" err="1" smtClean="0"/>
                <a:t>WebSocket</a:t>
              </a:r>
              <a:endParaRPr lang="en-US" sz="1200" dirty="0" smtClean="0"/>
            </a:p>
            <a:p>
              <a:r>
                <a:rPr lang="en-US" sz="1200" dirty="0" smtClean="0"/>
                <a:t>(Python)</a:t>
              </a:r>
              <a:endParaRPr lang="en-US" sz="1200" dirty="0"/>
            </a:p>
          </p:txBody>
        </p:sp>
        <p:sp>
          <p:nvSpPr>
            <p:cNvPr id="6" name="Rectangle à coins arrondis 5"/>
            <p:cNvSpPr/>
            <p:nvPr/>
          </p:nvSpPr>
          <p:spPr bwMode="auto">
            <a:xfrm>
              <a:off x="998483" y="3457903"/>
              <a:ext cx="1439917" cy="819807"/>
            </a:xfrm>
            <a:prstGeom prst="roundRect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1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MS PGothic" pitchFamily="34" charset="-128"/>
              </a:endParaRPr>
            </a:p>
          </p:txBody>
        </p:sp>
        <p:sp>
          <p:nvSpPr>
            <p:cNvPr id="7" name="ZoneTexte 6"/>
            <p:cNvSpPr txBox="1"/>
            <p:nvPr/>
          </p:nvSpPr>
          <p:spPr>
            <a:xfrm>
              <a:off x="986710" y="3510454"/>
              <a:ext cx="1490548" cy="6935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err="1" smtClean="0"/>
                <a:t>Mbed</a:t>
              </a:r>
              <a:r>
                <a:rPr lang="en-US" sz="1200" dirty="0" smtClean="0"/>
                <a:t> board + </a:t>
              </a:r>
            </a:p>
            <a:p>
              <a:r>
                <a:rPr lang="en-US" sz="1200" dirty="0" err="1" smtClean="0"/>
                <a:t>Capteur</a:t>
              </a:r>
              <a:endParaRPr lang="en-US" sz="1200" dirty="0" smtClean="0"/>
            </a:p>
            <a:p>
              <a:r>
                <a:rPr lang="en-US" sz="1200" dirty="0" smtClean="0"/>
                <a:t>(C++)</a:t>
              </a:r>
              <a:endParaRPr lang="en-US" sz="1200" dirty="0"/>
            </a:p>
          </p:txBody>
        </p:sp>
        <p:sp>
          <p:nvSpPr>
            <p:cNvPr id="8" name="Rectangle à coins arrondis 7"/>
            <p:cNvSpPr/>
            <p:nvPr/>
          </p:nvSpPr>
          <p:spPr bwMode="auto">
            <a:xfrm>
              <a:off x="3526221" y="3452647"/>
              <a:ext cx="1532719" cy="819808"/>
            </a:xfrm>
            <a:prstGeom prst="roundRect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1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MS PGothic" pitchFamily="34" charset="-128"/>
              </a:endParaRPr>
            </a:p>
          </p:txBody>
        </p:sp>
        <p:sp>
          <p:nvSpPr>
            <p:cNvPr id="9" name="ZoneTexte 8"/>
            <p:cNvSpPr txBox="1"/>
            <p:nvPr/>
          </p:nvSpPr>
          <p:spPr>
            <a:xfrm>
              <a:off x="3405940" y="3599792"/>
              <a:ext cx="1728586" cy="4953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Desktop browser</a:t>
              </a:r>
            </a:p>
            <a:p>
              <a:r>
                <a:rPr lang="en-US" sz="1200" dirty="0" smtClean="0"/>
                <a:t>(</a:t>
              </a:r>
              <a:r>
                <a:rPr lang="en-US" sz="1200" dirty="0" err="1" smtClean="0"/>
                <a:t>Javascript</a:t>
              </a:r>
              <a:r>
                <a:rPr lang="en-US" sz="1200" dirty="0" smtClean="0"/>
                <a:t>)</a:t>
              </a:r>
              <a:endParaRPr lang="en-US" sz="1200" dirty="0"/>
            </a:p>
          </p:txBody>
        </p:sp>
        <p:sp>
          <p:nvSpPr>
            <p:cNvPr id="10" name="Rectangle à coins arrondis 9"/>
            <p:cNvSpPr/>
            <p:nvPr/>
          </p:nvSpPr>
          <p:spPr bwMode="auto">
            <a:xfrm>
              <a:off x="6180083" y="3415861"/>
              <a:ext cx="1439917" cy="819807"/>
            </a:xfrm>
            <a:prstGeom prst="roundRect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1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MS PGothic" pitchFamily="34" charset="-128"/>
              </a:endParaRPr>
            </a:p>
          </p:txBody>
        </p:sp>
        <p:sp>
          <p:nvSpPr>
            <p:cNvPr id="11" name="ZoneTexte 10"/>
            <p:cNvSpPr txBox="1"/>
            <p:nvPr/>
          </p:nvSpPr>
          <p:spPr>
            <a:xfrm>
              <a:off x="6105063" y="3563006"/>
              <a:ext cx="1587312" cy="4953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Mobile browser</a:t>
              </a:r>
            </a:p>
            <a:p>
              <a:r>
                <a:rPr lang="en-US" sz="1200" dirty="0" smtClean="0"/>
                <a:t>(</a:t>
              </a:r>
              <a:r>
                <a:rPr lang="en-US" sz="1200" dirty="0" err="1" smtClean="0"/>
                <a:t>Javascript</a:t>
              </a:r>
              <a:r>
                <a:rPr lang="en-US" sz="1200" dirty="0" smtClean="0"/>
                <a:t>)</a:t>
              </a:r>
              <a:endParaRPr lang="en-US" sz="1200" dirty="0"/>
            </a:p>
          </p:txBody>
        </p:sp>
        <p:cxnSp>
          <p:nvCxnSpPr>
            <p:cNvPr id="13" name="Connecteur droit avec flèche 12"/>
            <p:cNvCxnSpPr/>
            <p:nvPr/>
          </p:nvCxnSpPr>
          <p:spPr bwMode="auto">
            <a:xfrm flipV="1">
              <a:off x="1996966" y="2280745"/>
              <a:ext cx="1418896" cy="1008993"/>
            </a:xfrm>
            <a:prstGeom prst="straightConnector1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  <p:cxnSp>
          <p:nvCxnSpPr>
            <p:cNvPr id="15" name="Connecteur droit avec flèche 14"/>
            <p:cNvCxnSpPr/>
            <p:nvPr/>
          </p:nvCxnSpPr>
          <p:spPr bwMode="auto">
            <a:xfrm>
              <a:off x="4235669" y="2438400"/>
              <a:ext cx="10510" cy="924910"/>
            </a:xfrm>
            <a:prstGeom prst="straightConnector1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  <p:cxnSp>
          <p:nvCxnSpPr>
            <p:cNvPr id="17" name="Connecteur droit avec flèche 16"/>
            <p:cNvCxnSpPr/>
            <p:nvPr/>
          </p:nvCxnSpPr>
          <p:spPr bwMode="auto">
            <a:xfrm>
              <a:off x="5150069" y="2375338"/>
              <a:ext cx="1650124" cy="903890"/>
            </a:xfrm>
            <a:prstGeom prst="straightConnector1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</p:grpSp>
      <p:sp>
        <p:nvSpPr>
          <p:cNvPr id="20" name="Espace réservé du contenu 2"/>
          <p:cNvSpPr txBox="1">
            <a:spLocks/>
          </p:cNvSpPr>
          <p:nvPr/>
        </p:nvSpPr>
        <p:spPr bwMode="auto">
          <a:xfrm>
            <a:off x="1376855" y="4414344"/>
            <a:ext cx="6863256" cy="12192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65113" marR="0" lvl="0" indent="-265113" algn="l" defTabSz="914400" rtl="0" eaLnBrk="1" fontAlgn="ctr" latinLnBrk="0" hangingPunct="1">
              <a:lnSpc>
                <a:spcPct val="100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SzPct val="125000"/>
              <a:buFont typeface="Wingdings" pitchFamily="2" charset="2"/>
              <a:buChar char="§"/>
              <a:tabLst/>
              <a:defRPr/>
            </a:pPr>
            <a:r>
              <a:rPr lang="en-US" sz="1800" b="0" kern="0" dirty="0" smtClean="0">
                <a:latin typeface="+mn-lt"/>
                <a:ea typeface="+mn-ea"/>
              </a:rPr>
              <a:t>Les </a:t>
            </a:r>
            <a:r>
              <a:rPr lang="en-US" sz="1800" b="0" kern="0" dirty="0" err="1" smtClean="0">
                <a:latin typeface="+mn-lt"/>
                <a:ea typeface="+mn-ea"/>
              </a:rPr>
              <a:t>navigateurs</a:t>
            </a:r>
            <a:r>
              <a:rPr lang="en-US" sz="1800" b="0" kern="0" dirty="0" smtClean="0">
                <a:latin typeface="+mn-lt"/>
                <a:ea typeface="+mn-ea"/>
              </a:rPr>
              <a:t> </a:t>
            </a:r>
            <a:r>
              <a:rPr lang="en-US" sz="1800" b="0" kern="0" dirty="0" err="1" smtClean="0">
                <a:latin typeface="+mn-lt"/>
                <a:ea typeface="+mn-ea"/>
              </a:rPr>
              <a:t>reçoivent</a:t>
            </a:r>
            <a:r>
              <a:rPr lang="en-US" sz="1800" b="0" kern="0" dirty="0" smtClean="0">
                <a:latin typeface="+mn-lt"/>
                <a:ea typeface="+mn-ea"/>
              </a:rPr>
              <a:t> les </a:t>
            </a:r>
            <a:r>
              <a:rPr lang="en-US" sz="1800" b="0" kern="0" dirty="0" err="1" smtClean="0">
                <a:latin typeface="+mn-lt"/>
                <a:ea typeface="+mn-ea"/>
              </a:rPr>
              <a:t>données</a:t>
            </a:r>
            <a:r>
              <a:rPr lang="en-US" sz="1800" b="0" kern="0" dirty="0" smtClean="0">
                <a:latin typeface="+mn-lt"/>
                <a:ea typeface="+mn-ea"/>
              </a:rPr>
              <a:t> des </a:t>
            </a:r>
            <a:r>
              <a:rPr lang="en-US" sz="1800" b="0" kern="0" dirty="0" err="1" smtClean="0">
                <a:latin typeface="+mn-lt"/>
                <a:ea typeface="+mn-ea"/>
              </a:rPr>
              <a:t>capteurs</a:t>
            </a:r>
            <a:r>
              <a:rPr lang="en-US" sz="1800" b="0" kern="0" dirty="0" smtClean="0">
                <a:latin typeface="+mn-lt"/>
                <a:ea typeface="+mn-ea"/>
              </a:rPr>
              <a:t> </a:t>
            </a:r>
          </a:p>
          <a:p>
            <a:pPr marL="722313" lvl="1" indent="-265113" algn="l" fontAlgn="ctr">
              <a:spcBef>
                <a:spcPct val="25000"/>
              </a:spcBef>
              <a:buClr>
                <a:schemeClr val="accent1"/>
              </a:buClr>
              <a:buSzPct val="125000"/>
              <a:buFont typeface="Wingdings" pitchFamily="2" charset="2"/>
              <a:buChar char="§"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Les </a:t>
            </a:r>
            <a:r>
              <a:rPr lang="en-US" sz="1800" b="0" kern="0" dirty="0" smtClean="0">
                <a:latin typeface="+mn-lt"/>
                <a:ea typeface="+mn-ea"/>
              </a:rPr>
              <a:t>m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beds </a:t>
            </a:r>
            <a:r>
              <a:rPr kumimoji="0" lang="en-US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envoient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au server les </a:t>
            </a:r>
            <a:r>
              <a:rPr kumimoji="0" lang="en-US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valeurs</a:t>
            </a:r>
            <a:r>
              <a:rPr kumimoji="0" lang="en-US" sz="1800" b="0" i="0" u="none" strike="noStrike" kern="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des </a:t>
            </a:r>
            <a:r>
              <a:rPr kumimoji="0" lang="en-US" sz="1800" b="0" i="0" u="none" strike="noStrike" kern="0" cap="none" spc="0" normalizeH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capteurs</a:t>
            </a:r>
            <a:endParaRPr kumimoji="0" lang="en-US" sz="1800" b="0" i="0" u="none" strike="noStrike" kern="0" cap="none" spc="0" normalizeH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22313" lvl="1" indent="-265113" algn="l" fontAlgn="ctr">
              <a:spcBef>
                <a:spcPct val="25000"/>
              </a:spcBef>
              <a:buClr>
                <a:schemeClr val="accent1"/>
              </a:buClr>
              <a:buSzPct val="125000"/>
              <a:buFont typeface="Wingdings" pitchFamily="2" charset="2"/>
              <a:buChar char="§"/>
            </a:pPr>
            <a:r>
              <a:rPr lang="en-US" sz="1800" b="0" kern="0" baseline="0" dirty="0" smtClean="0">
                <a:latin typeface="+mn-lt"/>
                <a:ea typeface="+mn-ea"/>
              </a:rPr>
              <a:t>Le server </a:t>
            </a:r>
            <a:r>
              <a:rPr lang="en-US" sz="1800" b="0" kern="0" dirty="0" err="1" smtClean="0">
                <a:latin typeface="+mn-lt"/>
                <a:ea typeface="+mn-ea"/>
              </a:rPr>
              <a:t>broadcaste</a:t>
            </a:r>
            <a:r>
              <a:rPr lang="en-US" sz="1800" b="0" kern="0" dirty="0" smtClean="0">
                <a:latin typeface="+mn-lt"/>
                <a:ea typeface="+mn-ea"/>
              </a:rPr>
              <a:t> </a:t>
            </a:r>
            <a:r>
              <a:rPr lang="en-US" sz="1800" b="0" kern="0" dirty="0" err="1" smtClean="0">
                <a:latin typeface="+mn-lt"/>
                <a:ea typeface="+mn-ea"/>
              </a:rPr>
              <a:t>tous</a:t>
            </a:r>
            <a:r>
              <a:rPr lang="en-US" sz="1800" b="0" kern="0" dirty="0" smtClean="0">
                <a:latin typeface="+mn-lt"/>
                <a:ea typeface="+mn-ea"/>
              </a:rPr>
              <a:t> les messages </a:t>
            </a:r>
            <a:r>
              <a:rPr lang="en-US" sz="1800" b="0" kern="0" dirty="0" err="1" smtClean="0">
                <a:latin typeface="+mn-lt"/>
                <a:ea typeface="+mn-ea"/>
              </a:rPr>
              <a:t>reçus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IdO</a:t>
            </a:r>
            <a:r>
              <a:rPr lang="en-US" dirty="0" smtClean="0"/>
              <a:t>: </a:t>
            </a:r>
            <a:r>
              <a:rPr lang="en-US" dirty="0" err="1" smtClean="0"/>
              <a:t>connexion</a:t>
            </a:r>
            <a:r>
              <a:rPr lang="en-US" dirty="0" smtClean="0"/>
              <a:t> de </a:t>
            </a:r>
            <a:r>
              <a:rPr lang="en-US" dirty="0" err="1" smtClean="0"/>
              <a:t>capteurs</a:t>
            </a:r>
            <a:r>
              <a:rPr lang="en-US" dirty="0" smtClean="0"/>
              <a:t> à Internet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96467" y="1778821"/>
            <a:ext cx="8775700" cy="3203082"/>
          </a:xfrm>
        </p:spPr>
        <p:txBody>
          <a:bodyPr/>
          <a:lstStyle/>
          <a:p>
            <a:r>
              <a:rPr lang="en-US" dirty="0" smtClean="0"/>
              <a:t>Server </a:t>
            </a:r>
            <a:r>
              <a:rPr lang="en-US" dirty="0" err="1" smtClean="0"/>
              <a:t>WebSocket</a:t>
            </a:r>
            <a:r>
              <a:rPr lang="en-US" dirty="0" smtClean="0"/>
              <a:t>:</a:t>
            </a:r>
          </a:p>
          <a:p>
            <a:pPr lvl="1"/>
            <a:r>
              <a:rPr lang="en-US" dirty="0" err="1" smtClean="0"/>
              <a:t>Basée</a:t>
            </a:r>
            <a:r>
              <a:rPr lang="en-US" dirty="0" smtClean="0"/>
              <a:t> </a:t>
            </a:r>
            <a:r>
              <a:rPr lang="en-US" dirty="0" err="1" smtClean="0"/>
              <a:t>sur</a:t>
            </a:r>
            <a:r>
              <a:rPr lang="en-US" dirty="0" smtClean="0"/>
              <a:t> le </a:t>
            </a:r>
            <a:r>
              <a:rPr lang="en-US" dirty="0" err="1" smtClean="0"/>
              <a:t>webserver</a:t>
            </a:r>
            <a:r>
              <a:rPr lang="en-US" dirty="0" smtClean="0"/>
              <a:t> Tornado</a:t>
            </a:r>
          </a:p>
          <a:p>
            <a:pPr lvl="1"/>
            <a:r>
              <a:rPr lang="fr-FR" i="1" dirty="0" smtClean="0"/>
              <a:t>ws://sockets.mbed.org/ws/</a:t>
            </a:r>
            <a:r>
              <a:rPr lang="fr-FR" i="1" dirty="0" smtClean="0">
                <a:solidFill>
                  <a:srgbClr val="FF0000"/>
                </a:solidFill>
              </a:rPr>
              <a:t>&lt;channel&gt;</a:t>
            </a:r>
            <a:r>
              <a:rPr lang="fr-FR" i="1" dirty="0" smtClean="0"/>
              <a:t>/</a:t>
            </a:r>
            <a:r>
              <a:rPr lang="fr-FR" i="1" dirty="0" smtClean="0">
                <a:solidFill>
                  <a:schemeClr val="accent3"/>
                </a:solidFill>
              </a:rPr>
              <a:t>&lt;mode&gt;</a:t>
            </a:r>
            <a:endParaRPr lang="en-US" i="1" dirty="0" smtClean="0">
              <a:solidFill>
                <a:schemeClr val="accent3"/>
              </a:solidFill>
            </a:endParaRPr>
          </a:p>
          <a:p>
            <a:pPr lvl="1"/>
            <a:r>
              <a:rPr lang="en-US" dirty="0" smtClean="0"/>
              <a:t>Un client </a:t>
            </a:r>
            <a:r>
              <a:rPr lang="en-US" dirty="0" err="1" smtClean="0"/>
              <a:t>est</a:t>
            </a:r>
            <a:r>
              <a:rPr lang="en-US" dirty="0" smtClean="0"/>
              <a:t> </a:t>
            </a:r>
            <a:r>
              <a:rPr lang="en-US" dirty="0" err="1" smtClean="0"/>
              <a:t>connecté</a:t>
            </a:r>
            <a:r>
              <a:rPr lang="en-US" dirty="0" smtClean="0"/>
              <a:t> à </a:t>
            </a:r>
            <a:r>
              <a:rPr lang="en-US" dirty="0" err="1" smtClean="0"/>
              <a:t>travers</a:t>
            </a:r>
            <a:r>
              <a:rPr lang="en-US" dirty="0" smtClean="0"/>
              <a:t> un “</a:t>
            </a:r>
            <a:r>
              <a:rPr lang="en-US" b="1" dirty="0" smtClean="0"/>
              <a:t>channel</a:t>
            </a:r>
            <a:r>
              <a:rPr lang="en-US" dirty="0" smtClean="0"/>
              <a:t>”</a:t>
            </a:r>
          </a:p>
          <a:p>
            <a:pPr lvl="1"/>
            <a:r>
              <a:rPr lang="en-US" dirty="0" smtClean="0"/>
              <a:t>Au </a:t>
            </a:r>
            <a:r>
              <a:rPr lang="en-US" dirty="0" err="1" smtClean="0"/>
              <a:t>sein</a:t>
            </a:r>
            <a:r>
              <a:rPr lang="en-US" dirty="0" smtClean="0"/>
              <a:t> d’un </a:t>
            </a:r>
            <a:r>
              <a:rPr lang="en-US" dirty="0" err="1" smtClean="0"/>
              <a:t>même</a:t>
            </a:r>
            <a:r>
              <a:rPr lang="en-US" dirty="0" smtClean="0"/>
              <a:t> channel, des messages </a:t>
            </a:r>
            <a:r>
              <a:rPr lang="en-US" dirty="0" err="1" smtClean="0"/>
              <a:t>peuvent</a:t>
            </a:r>
            <a:r>
              <a:rPr lang="en-US" dirty="0" smtClean="0"/>
              <a:t> </a:t>
            </a:r>
            <a:r>
              <a:rPr lang="en-US" dirty="0" err="1" smtClean="0"/>
              <a:t>être</a:t>
            </a:r>
            <a:r>
              <a:rPr lang="en-US" dirty="0" smtClean="0"/>
              <a:t> </a:t>
            </a:r>
            <a:r>
              <a:rPr lang="en-US" dirty="0" err="1" smtClean="0"/>
              <a:t>échangés</a:t>
            </a:r>
            <a:r>
              <a:rPr lang="en-US" dirty="0" smtClean="0"/>
              <a:t> </a:t>
            </a:r>
            <a:r>
              <a:rPr lang="en-US" dirty="0" err="1" smtClean="0"/>
              <a:t>selon</a:t>
            </a:r>
            <a:r>
              <a:rPr lang="en-US" dirty="0" smtClean="0"/>
              <a:t> un “</a:t>
            </a:r>
            <a:r>
              <a:rPr lang="en-US" b="1" dirty="0" smtClean="0"/>
              <a:t>mode de </a:t>
            </a:r>
            <a:r>
              <a:rPr lang="en-US" b="1" dirty="0" err="1" smtClean="0"/>
              <a:t>connexion</a:t>
            </a:r>
            <a:r>
              <a:rPr lang="en-US" dirty="0" smtClean="0"/>
              <a:t>”:</a:t>
            </a:r>
          </a:p>
          <a:p>
            <a:pPr lvl="2"/>
            <a:r>
              <a:rPr lang="en-US" dirty="0" smtClean="0"/>
              <a:t>Write-Only (</a:t>
            </a:r>
            <a:r>
              <a:rPr lang="en-US" dirty="0" err="1" smtClean="0"/>
              <a:t>wo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Read-Only (</a:t>
            </a:r>
            <a:r>
              <a:rPr lang="en-US" dirty="0" err="1" smtClean="0"/>
              <a:t>ro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Read-Write (</a:t>
            </a:r>
            <a:r>
              <a:rPr lang="en-US" dirty="0" err="1" smtClean="0"/>
              <a:t>rw</a:t>
            </a:r>
            <a:r>
              <a:rPr lang="en-US" dirty="0" smtClean="0"/>
              <a:t>)</a:t>
            </a:r>
          </a:p>
          <a:p>
            <a:pPr lvl="1"/>
            <a:endParaRPr lang="en-US" dirty="0"/>
          </a:p>
        </p:txBody>
      </p:sp>
      <p:pic>
        <p:nvPicPr>
          <p:cNvPr id="4" name="Picture 4" descr="Tornado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02656" y="1111630"/>
            <a:ext cx="3526765" cy="88785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IdO</a:t>
            </a:r>
            <a:r>
              <a:rPr lang="en-US" dirty="0" smtClean="0"/>
              <a:t>: </a:t>
            </a:r>
            <a:r>
              <a:rPr lang="en-US" dirty="0" err="1" smtClean="0"/>
              <a:t>connexion</a:t>
            </a:r>
            <a:r>
              <a:rPr lang="en-US" dirty="0" smtClean="0"/>
              <a:t> de </a:t>
            </a:r>
            <a:r>
              <a:rPr lang="en-US" dirty="0" err="1" smtClean="0"/>
              <a:t>capteurs</a:t>
            </a:r>
            <a:r>
              <a:rPr lang="en-US" dirty="0" smtClean="0"/>
              <a:t> à Internet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17488" y="906463"/>
            <a:ext cx="8775700" cy="607027"/>
          </a:xfrm>
        </p:spPr>
        <p:txBody>
          <a:bodyPr/>
          <a:lstStyle/>
          <a:p>
            <a:r>
              <a:rPr lang="en-US" dirty="0" err="1" smtClean="0"/>
              <a:t>Cartes</a:t>
            </a:r>
            <a:r>
              <a:rPr lang="en-US" dirty="0" smtClean="0"/>
              <a:t> à base de </a:t>
            </a:r>
            <a:r>
              <a:rPr lang="en-US" dirty="0" err="1" smtClean="0"/>
              <a:t>mbed</a:t>
            </a:r>
            <a:r>
              <a:rPr lang="en-US" dirty="0" smtClean="0"/>
              <a:t>:</a:t>
            </a:r>
          </a:p>
          <a:p>
            <a:pPr lvl="1">
              <a:buNone/>
            </a:pPr>
            <a:endParaRPr lang="en-US" dirty="0"/>
          </a:p>
        </p:txBody>
      </p:sp>
      <p:sp>
        <p:nvSpPr>
          <p:cNvPr id="6" name="Espace réservé du contenu 2"/>
          <p:cNvSpPr txBox="1">
            <a:spLocks/>
          </p:cNvSpPr>
          <p:nvPr/>
        </p:nvSpPr>
        <p:spPr bwMode="auto">
          <a:xfrm>
            <a:off x="693700" y="4148908"/>
            <a:ext cx="7609472" cy="14320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65113" marR="0" lvl="0" indent="-265113" algn="l" defTabSz="914400" rtl="0" eaLnBrk="1" fontAlgn="ctr" latinLnBrk="0" hangingPunct="1">
              <a:lnSpc>
                <a:spcPct val="100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SzPct val="125000"/>
              <a:buFont typeface="Wingdings" pitchFamily="2" charset="2"/>
              <a:buChar char="§"/>
              <a:tabLst/>
              <a:defRPr/>
            </a:pPr>
            <a:r>
              <a:rPr lang="en-US" sz="1800" b="0" kern="0" dirty="0" err="1" smtClean="0">
                <a:latin typeface="+mn-lt"/>
                <a:ea typeface="+mn-ea"/>
              </a:rPr>
              <a:t>Connexion</a:t>
            </a:r>
            <a:r>
              <a:rPr lang="en-US" sz="1800" b="0" kern="0" dirty="0" smtClean="0">
                <a:latin typeface="+mn-lt"/>
                <a:ea typeface="+mn-ea"/>
              </a:rPr>
              <a:t> à Internet:</a:t>
            </a: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22313" lvl="1" indent="-265113" algn="l" fontAlgn="ctr">
              <a:spcBef>
                <a:spcPct val="25000"/>
              </a:spcBef>
              <a:buClr>
                <a:schemeClr val="accent1"/>
              </a:buClr>
              <a:buSzPct val="125000"/>
              <a:buFont typeface="Wingdings" pitchFamily="2" charset="2"/>
              <a:buChar char="§"/>
            </a:pPr>
            <a:r>
              <a:rPr lang="en-US" sz="1800" b="0" kern="0" dirty="0" smtClean="0">
                <a:latin typeface="+mn-lt"/>
                <a:ea typeface="+mn-ea"/>
              </a:rPr>
              <a:t>Module </a:t>
            </a:r>
            <a:r>
              <a:rPr lang="en-US" sz="1800" b="0" kern="0" dirty="0" err="1" smtClean="0">
                <a:latin typeface="+mn-lt"/>
                <a:ea typeface="+mn-ea"/>
              </a:rPr>
              <a:t>wifi</a:t>
            </a:r>
            <a:r>
              <a:rPr lang="en-US" sz="1800" b="0" kern="0" dirty="0" smtClean="0">
                <a:latin typeface="+mn-lt"/>
                <a:ea typeface="+mn-ea"/>
              </a:rPr>
              <a:t> de Roving Networks:</a:t>
            </a:r>
          </a:p>
          <a:p>
            <a:pPr marL="1179513" lvl="2" indent="-265113" algn="l" fontAlgn="ctr">
              <a:spcBef>
                <a:spcPct val="25000"/>
              </a:spcBef>
              <a:buClr>
                <a:schemeClr val="accent1"/>
              </a:buClr>
              <a:buSzPct val="125000"/>
              <a:buFont typeface="Wingdings" pitchFamily="2" charset="2"/>
              <a:buChar char="§"/>
            </a:pPr>
            <a:r>
              <a:rPr lang="en-US" sz="1800" b="0" kern="0" dirty="0" smtClean="0">
                <a:latin typeface="+mn-lt"/>
                <a:ea typeface="+mn-ea"/>
              </a:rPr>
              <a:t>Pile TCP/IP </a:t>
            </a:r>
            <a:r>
              <a:rPr lang="en-US" sz="1800" b="0" kern="0" dirty="0" err="1" smtClean="0">
                <a:latin typeface="+mn-lt"/>
                <a:ea typeface="+mn-ea"/>
              </a:rPr>
              <a:t>integrée</a:t>
            </a:r>
            <a:endParaRPr lang="en-US" sz="1800" b="0" kern="0" dirty="0" smtClean="0">
              <a:latin typeface="+mn-lt"/>
              <a:ea typeface="+mn-ea"/>
            </a:endParaRPr>
          </a:p>
          <a:p>
            <a:pPr marL="1179513" lvl="2" indent="-265113" algn="l" fontAlgn="ctr">
              <a:spcBef>
                <a:spcPct val="25000"/>
              </a:spcBef>
              <a:buClr>
                <a:schemeClr val="accent1"/>
              </a:buClr>
              <a:buSzPct val="125000"/>
              <a:buFont typeface="Wingdings" pitchFamily="2" charset="2"/>
              <a:buChar char="§"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Communication avec le </a:t>
            </a:r>
            <a:r>
              <a:rPr kumimoji="0" lang="en-US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mbed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via un port </a:t>
            </a:r>
            <a:r>
              <a:rPr kumimoji="0" lang="en-US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série</a:t>
            </a: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22313" lvl="1" indent="-265113" algn="l" fontAlgn="ctr">
              <a:spcBef>
                <a:spcPct val="25000"/>
              </a:spcBef>
              <a:buClr>
                <a:schemeClr val="accent1"/>
              </a:buClr>
              <a:buSzPct val="125000"/>
              <a:buFont typeface="Wingdings" pitchFamily="2" charset="2"/>
              <a:buChar char="§"/>
            </a:pPr>
            <a:r>
              <a:rPr lang="en-US" sz="1800" b="0" kern="0" dirty="0" err="1" smtClean="0">
                <a:latin typeface="+mn-lt"/>
                <a:ea typeface="+mn-ea"/>
              </a:rPr>
              <a:t>Bibliothèque</a:t>
            </a:r>
            <a:r>
              <a:rPr lang="en-US" sz="1800" b="0" kern="0" dirty="0" smtClean="0">
                <a:latin typeface="+mn-lt"/>
                <a:ea typeface="+mn-ea"/>
              </a:rPr>
              <a:t> </a:t>
            </a:r>
            <a:r>
              <a:rPr lang="en-US" sz="1800" b="0" kern="0" dirty="0" err="1" smtClean="0">
                <a:latin typeface="+mn-lt"/>
                <a:ea typeface="+mn-ea"/>
              </a:rPr>
              <a:t>WebSocket</a:t>
            </a:r>
            <a:endParaRPr lang="en-US" sz="1800" b="0" kern="0" dirty="0" smtClean="0">
              <a:latin typeface="+mn-lt"/>
              <a:ea typeface="+mn-ea"/>
            </a:endParaRPr>
          </a:p>
          <a:p>
            <a:pPr marL="722313" lvl="1" indent="-265113" algn="l" fontAlgn="ctr">
              <a:spcBef>
                <a:spcPct val="25000"/>
              </a:spcBef>
              <a:buClr>
                <a:schemeClr val="accent1"/>
              </a:buClr>
              <a:buSzPct val="125000"/>
              <a:buFont typeface="Wingdings" pitchFamily="2" charset="2"/>
              <a:buChar char="§"/>
            </a:pPr>
            <a:r>
              <a:rPr kumimoji="0" lang="en-US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Connexion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 au server </a:t>
            </a:r>
            <a:r>
              <a:rPr kumimoji="0" lang="en-US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WebSocket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</a:endParaRPr>
          </a:p>
        </p:txBody>
      </p:sp>
      <p:pic>
        <p:nvPicPr>
          <p:cNvPr id="1026" name="Picture 2" descr="C:\Users\samux\Desktop\ARM-internship-report\presentation_fr\acc_board_component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528442" y="1246079"/>
            <a:ext cx="3130496" cy="2878164"/>
          </a:xfrm>
          <a:prstGeom prst="rect">
            <a:avLst/>
          </a:prstGeom>
          <a:noFill/>
        </p:spPr>
      </p:pic>
      <p:pic>
        <p:nvPicPr>
          <p:cNvPr id="1027" name="Picture 3" descr="C:\Users\samux\Desktop\ARM-internship-report\presentation_fr\env_board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38395" y="1469163"/>
            <a:ext cx="3147932" cy="236711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contenu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IoD</a:t>
            </a:r>
            <a:r>
              <a:rPr lang="en-US" dirty="0" smtClean="0"/>
              <a:t>: </a:t>
            </a:r>
            <a:r>
              <a:rPr lang="en-US" dirty="0" err="1" smtClean="0"/>
              <a:t>connexion</a:t>
            </a:r>
            <a:r>
              <a:rPr lang="en-US" dirty="0" smtClean="0"/>
              <a:t> de </a:t>
            </a:r>
            <a:r>
              <a:rPr lang="en-US" dirty="0" err="1" smtClean="0"/>
              <a:t>capteurs</a:t>
            </a:r>
            <a:r>
              <a:rPr lang="en-US" dirty="0" smtClean="0"/>
              <a:t> à Internet</a:t>
            </a:r>
            <a:endParaRPr lang="en-US" dirty="0"/>
          </a:p>
        </p:txBody>
      </p:sp>
      <p:sp>
        <p:nvSpPr>
          <p:cNvPr id="6" name="Espace réservé du contenu 2"/>
          <p:cNvSpPr txBox="1">
            <a:spLocks/>
          </p:cNvSpPr>
          <p:nvPr/>
        </p:nvSpPr>
        <p:spPr bwMode="auto">
          <a:xfrm>
            <a:off x="45373" y="2664185"/>
            <a:ext cx="4992291" cy="13453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65113" marR="0" lvl="0" indent="-265113" algn="l" defTabSz="914400" rtl="0" eaLnBrk="1" fontAlgn="ctr" latinLnBrk="0" hangingPunct="1">
              <a:lnSpc>
                <a:spcPct val="100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SzPct val="125000"/>
              <a:buFont typeface="Wingdings" pitchFamily="2" charset="2"/>
              <a:buChar char="§"/>
              <a:tabLst/>
              <a:defRPr/>
            </a:pPr>
            <a:r>
              <a:rPr lang="en-US" sz="1800" b="0" kern="0" dirty="0" smtClean="0">
                <a:latin typeface="+mn-lt"/>
                <a:ea typeface="+mn-ea"/>
              </a:rPr>
              <a:t>Architecture des pages web:</a:t>
            </a:r>
            <a:endParaRPr lang="en-US" sz="1800" b="0" kern="0" dirty="0" smtClean="0">
              <a:latin typeface="+mn-lt"/>
              <a:ea typeface="+mn-ea"/>
            </a:endParaRPr>
          </a:p>
          <a:p>
            <a:pPr marL="722313" lvl="1" indent="-265113" algn="l" fontAlgn="ctr">
              <a:spcBef>
                <a:spcPct val="25000"/>
              </a:spcBef>
              <a:buClr>
                <a:schemeClr val="accent1"/>
              </a:buClr>
              <a:buSzPct val="125000"/>
              <a:buFont typeface="Wingdings" pitchFamily="2" charset="2"/>
              <a:buChar char="§"/>
            </a:pPr>
            <a:r>
              <a:rPr lang="en-US" sz="1800" b="0" kern="0" dirty="0" err="1" smtClean="0">
                <a:latin typeface="+mn-lt"/>
                <a:ea typeface="+mn-ea"/>
              </a:rPr>
              <a:t>Ouverture</a:t>
            </a:r>
            <a:r>
              <a:rPr lang="en-US" sz="1800" b="0" kern="0" dirty="0" smtClean="0">
                <a:latin typeface="+mn-lt"/>
                <a:ea typeface="+mn-ea"/>
              </a:rPr>
              <a:t> </a:t>
            </a:r>
            <a:r>
              <a:rPr lang="en-US" sz="1800" b="0" kern="0" dirty="0" err="1" smtClean="0">
                <a:latin typeface="+mn-lt"/>
                <a:ea typeface="+mn-ea"/>
              </a:rPr>
              <a:t>d’une</a:t>
            </a:r>
            <a:r>
              <a:rPr lang="en-US" sz="1800" b="0" kern="0" dirty="0" smtClean="0">
                <a:latin typeface="+mn-lt"/>
                <a:ea typeface="+mn-ea"/>
              </a:rPr>
              <a:t> </a:t>
            </a:r>
            <a:r>
              <a:rPr lang="en-US" sz="1800" b="0" kern="0" dirty="0" err="1" smtClean="0">
                <a:latin typeface="+mn-lt"/>
                <a:ea typeface="+mn-ea"/>
              </a:rPr>
              <a:t>connexion</a:t>
            </a:r>
            <a:r>
              <a:rPr lang="en-US" sz="1800" b="0" kern="0" dirty="0" smtClean="0">
                <a:latin typeface="+mn-lt"/>
                <a:ea typeface="+mn-ea"/>
              </a:rPr>
              <a:t> </a:t>
            </a:r>
            <a:r>
              <a:rPr lang="en-US" sz="1800" b="0" kern="0" dirty="0" err="1" smtClean="0">
                <a:latin typeface="+mn-lt"/>
                <a:ea typeface="+mn-ea"/>
              </a:rPr>
              <a:t>WebSocket</a:t>
            </a:r>
            <a:r>
              <a:rPr lang="en-US" sz="1800" b="0" kern="0" dirty="0" smtClean="0">
                <a:latin typeface="+mn-lt"/>
                <a:ea typeface="+mn-ea"/>
              </a:rPr>
              <a:t> avec le server</a:t>
            </a:r>
          </a:p>
          <a:p>
            <a:pPr marL="722313" lvl="1" indent="-265113" algn="l" fontAlgn="ctr">
              <a:spcBef>
                <a:spcPct val="25000"/>
              </a:spcBef>
              <a:buClr>
                <a:schemeClr val="accent1"/>
              </a:buClr>
              <a:buSzPct val="125000"/>
              <a:buFont typeface="Wingdings" pitchFamily="2" charset="2"/>
              <a:buChar char="§"/>
            </a:pPr>
            <a:r>
              <a:rPr lang="en-US" sz="1800" b="0" kern="0" dirty="0" err="1" smtClean="0">
                <a:latin typeface="+mn-lt"/>
                <a:ea typeface="+mn-ea"/>
              </a:rPr>
              <a:t>Écoute</a:t>
            </a:r>
            <a:r>
              <a:rPr lang="en-US" sz="1800" b="0" kern="0" dirty="0" smtClean="0">
                <a:latin typeface="+mn-lt"/>
                <a:ea typeface="+mn-ea"/>
              </a:rPr>
              <a:t> de </a:t>
            </a:r>
            <a:r>
              <a:rPr lang="en-US" sz="1800" b="0" kern="0" dirty="0" err="1" smtClean="0">
                <a:latin typeface="+mn-lt"/>
                <a:ea typeface="+mn-ea"/>
              </a:rPr>
              <a:t>WebSocket</a:t>
            </a:r>
            <a:r>
              <a:rPr lang="en-US" sz="1800" b="0" kern="0" dirty="0" smtClean="0">
                <a:latin typeface="+mn-lt"/>
                <a:ea typeface="+mn-ea"/>
              </a:rPr>
              <a:t> messages</a:t>
            </a:r>
          </a:p>
          <a:p>
            <a:pPr marL="722313" lvl="1" indent="-265113" algn="l" fontAlgn="ctr">
              <a:spcBef>
                <a:spcPct val="25000"/>
              </a:spcBef>
              <a:buClr>
                <a:schemeClr val="accent1"/>
              </a:buClr>
              <a:buSzPct val="125000"/>
              <a:buFont typeface="Wingdings" pitchFamily="2" charset="2"/>
              <a:buChar char="§"/>
            </a:pPr>
            <a:r>
              <a:rPr lang="en-US" sz="1800" b="0" kern="0" dirty="0" err="1" smtClean="0">
                <a:latin typeface="+mn-lt"/>
                <a:ea typeface="+mn-ea"/>
              </a:rPr>
              <a:t>Mise</a:t>
            </a:r>
            <a:r>
              <a:rPr lang="en-US" sz="1800" b="0" kern="0" dirty="0" smtClean="0">
                <a:latin typeface="+mn-lt"/>
                <a:ea typeface="+mn-ea"/>
              </a:rPr>
              <a:t> à jour des </a:t>
            </a:r>
            <a:r>
              <a:rPr lang="en-US" sz="1800" b="0" kern="0" dirty="0" err="1" smtClean="0">
                <a:latin typeface="+mn-lt"/>
                <a:ea typeface="+mn-ea"/>
              </a:rPr>
              <a:t>graphes</a:t>
            </a:r>
            <a:r>
              <a:rPr lang="en-US" sz="1800" b="0" kern="0" dirty="0" smtClean="0">
                <a:latin typeface="+mn-lt"/>
                <a:ea typeface="+mn-ea"/>
              </a:rPr>
              <a:t> </a:t>
            </a:r>
            <a:r>
              <a:rPr lang="en-US" sz="1800" b="0" kern="0" dirty="0" err="1" smtClean="0">
                <a:latin typeface="+mn-lt"/>
                <a:ea typeface="+mn-ea"/>
              </a:rPr>
              <a:t>selon</a:t>
            </a:r>
            <a:r>
              <a:rPr lang="en-US" sz="1800" b="0" kern="0" dirty="0" smtClean="0">
                <a:latin typeface="+mn-lt"/>
                <a:ea typeface="+mn-ea"/>
              </a:rPr>
              <a:t> le message </a:t>
            </a:r>
            <a:r>
              <a:rPr lang="en-US" sz="1800" b="0" kern="0" dirty="0" err="1" smtClean="0">
                <a:latin typeface="+mn-lt"/>
                <a:ea typeface="+mn-ea"/>
              </a:rPr>
              <a:t>reçu</a:t>
            </a:r>
            <a:endParaRPr lang="en-US" sz="1800" b="0" kern="0" dirty="0" smtClean="0">
              <a:latin typeface="+mn-lt"/>
              <a:ea typeface="+mn-ea"/>
            </a:endParaRPr>
          </a:p>
          <a:p>
            <a:pPr marL="722313" lvl="1" indent="-265113" algn="l" fontAlgn="ctr">
              <a:spcBef>
                <a:spcPct val="25000"/>
              </a:spcBef>
              <a:buClr>
                <a:schemeClr val="accent1"/>
              </a:buClr>
              <a:buSzPct val="125000"/>
              <a:buFont typeface="Wingdings" pitchFamily="2" charset="2"/>
              <a:buChar char="§"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027" name="Picture 3" descr="C:\Users\samux\Desktop\ARM-internship-report\report\dashboard_acc_env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69202" y="1178359"/>
            <a:ext cx="3766213" cy="47385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IdO</a:t>
            </a:r>
            <a:r>
              <a:rPr lang="en-US" dirty="0" smtClean="0"/>
              <a:t>: </a:t>
            </a:r>
            <a:r>
              <a:rPr lang="en-US" dirty="0" err="1" smtClean="0"/>
              <a:t>connexion</a:t>
            </a:r>
            <a:r>
              <a:rPr lang="en-US" dirty="0" smtClean="0"/>
              <a:t> de </a:t>
            </a:r>
            <a:r>
              <a:rPr lang="en-US" dirty="0" err="1" smtClean="0"/>
              <a:t>capteurs</a:t>
            </a:r>
            <a:r>
              <a:rPr lang="en-US" dirty="0" smtClean="0"/>
              <a:t> à Internet</a:t>
            </a:r>
            <a:endParaRPr lang="en-US" dirty="0"/>
          </a:p>
        </p:txBody>
      </p:sp>
      <p:sp>
        <p:nvSpPr>
          <p:cNvPr id="7" name="ZoneTexte 6">
            <a:hlinkClick r:id="rId2"/>
          </p:cNvPr>
          <p:cNvSpPr txBox="1"/>
          <p:nvPr/>
        </p:nvSpPr>
        <p:spPr>
          <a:xfrm>
            <a:off x="5373891" y="3342290"/>
            <a:ext cx="3423268" cy="3077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Tableau de </a:t>
            </a:r>
            <a:r>
              <a:rPr lang="en-US" dirty="0" err="1" smtClean="0">
                <a:solidFill>
                  <a:schemeClr val="tx1"/>
                </a:solidFill>
              </a:rPr>
              <a:t>bord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41198" y="1346454"/>
            <a:ext cx="4457700" cy="445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5471" y="1868271"/>
            <a:ext cx="8777287" cy="838200"/>
          </a:xfrm>
        </p:spPr>
        <p:txBody>
          <a:bodyPr/>
          <a:lstStyle/>
          <a:p>
            <a:pPr algn="ctr"/>
            <a:r>
              <a:rPr lang="en-US" dirty="0" smtClean="0"/>
              <a:t>Universal Serial Bus: USB Device</a:t>
            </a:r>
            <a:endParaRPr lang="en-US" dirty="0"/>
          </a:p>
        </p:txBody>
      </p:sp>
      <p:pic>
        <p:nvPicPr>
          <p:cNvPr id="1026" name="Picture 2" descr="C:\Users\samux\Desktop\ARM-internship-report\report\usb_capa1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39475" y="2890345"/>
            <a:ext cx="4665013" cy="281551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USB Device: Overview</a:t>
            </a:r>
            <a:endParaRPr lang="en-US" dirty="0"/>
          </a:p>
        </p:txBody>
      </p:sp>
      <p:graphicFrame>
        <p:nvGraphicFramePr>
          <p:cNvPr id="6" name="Tableau 5"/>
          <p:cNvGraphicFramePr>
            <a:graphicFrameLocks noGrp="1"/>
          </p:cNvGraphicFramePr>
          <p:nvPr/>
        </p:nvGraphicFramePr>
        <p:xfrm>
          <a:off x="1538889" y="1269707"/>
          <a:ext cx="6096000" cy="14677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/>
                <a:gridCol w="2032000"/>
                <a:gridCol w="2032000"/>
              </a:tblGrid>
              <a:tr h="72609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USB 1.0</a:t>
                      </a:r>
                    </a:p>
                  </a:txBody>
                  <a:tcPr>
                    <a:solidFill>
                      <a:srgbClr val="95BACD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Low</a:t>
                      </a:r>
                      <a:r>
                        <a:rPr lang="en-US" sz="1800" b="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S</a:t>
                      </a:r>
                      <a:r>
                        <a:rPr lang="en-US" sz="18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peed</a:t>
                      </a:r>
                      <a:endParaRPr lang="en-US" sz="1800" b="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0" hangingPunct="1"/>
                      <a:r>
                        <a:rPr lang="en-US" sz="18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Full</a:t>
                      </a:r>
                      <a:r>
                        <a:rPr lang="en-US" sz="1800" b="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S</a:t>
                      </a:r>
                      <a:r>
                        <a:rPr lang="en-US" sz="18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peed</a:t>
                      </a:r>
                      <a:endParaRPr lang="en-US" sz="1800" b="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95BACD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1.5 </a:t>
                      </a:r>
                      <a:r>
                        <a:rPr lang="en-US" sz="1800" b="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Mbit</a:t>
                      </a:r>
                      <a:r>
                        <a:rPr lang="en-US" sz="18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/s</a:t>
                      </a:r>
                    </a:p>
                    <a:p>
                      <a:pPr marL="0" algn="l" defTabSz="914400" rtl="0" eaLnBrk="1" latinLnBrk="0" hangingPunct="1"/>
                      <a:r>
                        <a:rPr lang="en-US" sz="18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12 </a:t>
                      </a:r>
                      <a:r>
                        <a:rPr lang="en-US" sz="1800" b="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Mbit</a:t>
                      </a:r>
                      <a:r>
                        <a:rPr lang="en-US" sz="18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/s</a:t>
                      </a:r>
                    </a:p>
                  </a:txBody>
                  <a:tcPr>
                    <a:solidFill>
                      <a:srgbClr val="95BACD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/>
                        <a:t>USB 2.0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High Speed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480</a:t>
                      </a:r>
                      <a:r>
                        <a:rPr lang="en-US" b="0" baseline="0" dirty="0" smtClean="0"/>
                        <a:t> </a:t>
                      </a:r>
                      <a:r>
                        <a:rPr lang="en-US" b="0" baseline="0" dirty="0" err="1" smtClean="0"/>
                        <a:t>Mbit</a:t>
                      </a:r>
                      <a:r>
                        <a:rPr lang="en-US" b="0" baseline="0" dirty="0" smtClean="0"/>
                        <a:t>/s</a:t>
                      </a:r>
                      <a:endParaRPr lang="en-US" b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/>
                        <a:t>USB  3.0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Super Speed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5 </a:t>
                      </a:r>
                      <a:r>
                        <a:rPr lang="en-US" b="0" dirty="0" err="1" smtClean="0"/>
                        <a:t>Gbit</a:t>
                      </a:r>
                      <a:r>
                        <a:rPr lang="en-US" b="0" dirty="0" smtClean="0"/>
                        <a:t>/s</a:t>
                      </a:r>
                      <a:endParaRPr lang="en-US" b="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Espace réservé du contenu 2"/>
          <p:cNvSpPr txBox="1">
            <a:spLocks/>
          </p:cNvSpPr>
          <p:nvPr/>
        </p:nvSpPr>
        <p:spPr bwMode="auto">
          <a:xfrm>
            <a:off x="368300" y="3234506"/>
            <a:ext cx="8775700" cy="528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65113" marR="0" lvl="0" indent="-265113" algn="l" defTabSz="914400" rtl="0" eaLnBrk="1" fontAlgn="ctr" latinLnBrk="0" hangingPunct="1">
              <a:lnSpc>
                <a:spcPct val="100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SzPct val="125000"/>
              <a:buFont typeface="Wingdings" pitchFamily="2" charset="2"/>
              <a:buChar char="§"/>
              <a:tabLst/>
              <a:defRPr/>
            </a:pPr>
            <a:r>
              <a:rPr lang="en-US" sz="2400" b="0" kern="0" dirty="0" err="1" smtClean="0">
                <a:latin typeface="+mn-lt"/>
                <a:ea typeface="+mn-ea"/>
              </a:rPr>
              <a:t>Topologie</a:t>
            </a: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: </a:t>
            </a:r>
          </a:p>
          <a:p>
            <a:pPr marL="722313" lvl="1" indent="-265113" algn="l" fontAlgn="ctr">
              <a:spcBef>
                <a:spcPct val="25000"/>
              </a:spcBef>
              <a:buClr>
                <a:schemeClr val="accent1"/>
              </a:buClr>
              <a:buSzPct val="125000"/>
              <a:buFont typeface="Wingdings" pitchFamily="2" charset="2"/>
              <a:buChar char="§"/>
            </a:pPr>
            <a:r>
              <a:rPr lang="en-US" sz="2400" b="0" kern="0" dirty="0" smtClean="0">
                <a:latin typeface="+mn-lt"/>
                <a:ea typeface="+mn-ea"/>
              </a:rPr>
              <a:t>Un </a:t>
            </a:r>
            <a:r>
              <a:rPr lang="en-US" sz="2400" b="0" kern="0" dirty="0" err="1" smtClean="0">
                <a:latin typeface="+mn-lt"/>
                <a:ea typeface="+mn-ea"/>
              </a:rPr>
              <a:t>hôte</a:t>
            </a:r>
            <a:endParaRPr kumimoji="0" lang="en-US" sz="24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22313" lvl="1" indent="-265113" algn="l" fontAlgn="ctr">
              <a:spcBef>
                <a:spcPct val="25000"/>
              </a:spcBef>
              <a:buClr>
                <a:schemeClr val="accent1"/>
              </a:buClr>
              <a:buSzPct val="125000"/>
              <a:buFont typeface="Wingdings" pitchFamily="2" charset="2"/>
              <a:buChar char="§"/>
            </a:pPr>
            <a:r>
              <a:rPr lang="en-US" sz="2400" b="0" kern="0" dirty="0" err="1" smtClean="0">
                <a:latin typeface="+mn-lt"/>
                <a:ea typeface="+mn-ea"/>
              </a:rPr>
              <a:t>Plusieurs</a:t>
            </a:r>
            <a:r>
              <a:rPr lang="en-US" sz="2400" b="0" kern="0" dirty="0" smtClean="0">
                <a:latin typeface="+mn-lt"/>
                <a:ea typeface="+mn-ea"/>
              </a:rPr>
              <a:t> </a:t>
            </a:r>
            <a:r>
              <a:rPr lang="en-US" sz="2400" b="0" kern="0" dirty="0" err="1" smtClean="0">
                <a:latin typeface="+mn-lt"/>
                <a:ea typeface="+mn-ea"/>
              </a:rPr>
              <a:t>périphériques</a:t>
            </a:r>
            <a:endParaRPr kumimoji="0" lang="en-US" sz="24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22313" lvl="1" indent="-265113" algn="l" fontAlgn="ctr">
              <a:spcBef>
                <a:spcPct val="25000"/>
              </a:spcBef>
              <a:buClr>
                <a:schemeClr val="accent1"/>
              </a:buClr>
              <a:buSzPct val="125000"/>
              <a:buFont typeface="Wingdings" pitchFamily="2" charset="2"/>
              <a:buChar char="§"/>
            </a:pPr>
            <a:r>
              <a:rPr lang="en-US" sz="2400" b="0" kern="0" dirty="0" smtClean="0">
                <a:latin typeface="+mn-lt"/>
                <a:ea typeface="+mn-ea"/>
              </a:rPr>
              <a:t>Bus </a:t>
            </a:r>
            <a:r>
              <a:rPr lang="en-US" sz="2400" b="0" kern="0" dirty="0" err="1" smtClean="0">
                <a:latin typeface="+mn-lt"/>
                <a:ea typeface="+mn-ea"/>
              </a:rPr>
              <a:t>étoilé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026" name="Picture 2" descr="C:\Users\samux\Desktop\ARM-internship-report\report\usb_component_topology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380836" y="3121573"/>
            <a:ext cx="3581463" cy="303984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17488" y="906463"/>
            <a:ext cx="8775700" cy="1489896"/>
          </a:xfrm>
        </p:spPr>
        <p:txBody>
          <a:bodyPr/>
          <a:lstStyle/>
          <a:p>
            <a:r>
              <a:rPr lang="en-US" dirty="0" err="1" smtClean="0"/>
              <a:t>Transferts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Entre “</a:t>
            </a:r>
            <a:r>
              <a:rPr lang="en-US" b="1" dirty="0" smtClean="0"/>
              <a:t>endpoints</a:t>
            </a:r>
            <a:r>
              <a:rPr lang="en-US" dirty="0" smtClean="0"/>
              <a:t>”</a:t>
            </a:r>
          </a:p>
          <a:p>
            <a:pPr lvl="1"/>
            <a:r>
              <a:rPr lang="en-US" dirty="0" smtClean="0"/>
              <a:t>Different types de </a:t>
            </a:r>
            <a:r>
              <a:rPr lang="en-US" dirty="0" err="1" smtClean="0"/>
              <a:t>transferts</a:t>
            </a:r>
            <a:r>
              <a:rPr lang="en-US" dirty="0" smtClean="0"/>
              <a:t> </a:t>
            </a:r>
            <a:r>
              <a:rPr lang="en-US" dirty="0" err="1" smtClean="0"/>
              <a:t>adaptés</a:t>
            </a:r>
            <a:r>
              <a:rPr lang="en-US" dirty="0" smtClean="0"/>
              <a:t> à </a:t>
            </a:r>
            <a:r>
              <a:rPr lang="en-US" dirty="0" err="1" smtClean="0"/>
              <a:t>différents</a:t>
            </a:r>
            <a:r>
              <a:rPr lang="en-US" dirty="0" smtClean="0"/>
              <a:t> </a:t>
            </a:r>
            <a:r>
              <a:rPr lang="en-US" dirty="0" err="1" smtClean="0"/>
              <a:t>besoins</a:t>
            </a:r>
            <a:endParaRPr lang="en-US" dirty="0"/>
          </a:p>
        </p:txBody>
      </p:sp>
      <p:sp>
        <p:nvSpPr>
          <p:cNvPr id="4" name="Espace réservé du contenu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USB Device: Introduction</a:t>
            </a:r>
            <a:endParaRPr lang="en-US" dirty="0"/>
          </a:p>
        </p:txBody>
      </p:sp>
      <p:pic>
        <p:nvPicPr>
          <p:cNvPr id="2050" name="Picture 2" descr="C:\Users\samux\Desktop\ARM-internship-report\presentation_fr\endpoints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26164" y="2238704"/>
            <a:ext cx="7572451" cy="379768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USB Device: Introduction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17488" y="906463"/>
            <a:ext cx="8775700" cy="1731634"/>
          </a:xfrm>
        </p:spPr>
        <p:txBody>
          <a:bodyPr/>
          <a:lstStyle/>
          <a:p>
            <a:r>
              <a:rPr lang="en-US" b="1" dirty="0" err="1" smtClean="0"/>
              <a:t>Énumeration</a:t>
            </a:r>
            <a:r>
              <a:rPr lang="en-US" dirty="0" smtClean="0"/>
              <a:t>:</a:t>
            </a:r>
          </a:p>
          <a:p>
            <a:pPr lvl="1"/>
            <a:r>
              <a:rPr lang="en-US" dirty="0" err="1" smtClean="0"/>
              <a:t>L’hôte</a:t>
            </a:r>
            <a:r>
              <a:rPr lang="en-US" dirty="0" smtClean="0"/>
              <a:t> </a:t>
            </a:r>
            <a:r>
              <a:rPr lang="en-US" dirty="0" err="1" smtClean="0"/>
              <a:t>assigne</a:t>
            </a:r>
            <a:r>
              <a:rPr lang="en-US" dirty="0" smtClean="0"/>
              <a:t> </a:t>
            </a:r>
            <a:r>
              <a:rPr lang="en-US" dirty="0" err="1" smtClean="0"/>
              <a:t>une</a:t>
            </a:r>
            <a:r>
              <a:rPr lang="en-US" dirty="0" smtClean="0"/>
              <a:t> </a:t>
            </a:r>
            <a:r>
              <a:rPr lang="en-US" dirty="0" err="1" smtClean="0"/>
              <a:t>adresse</a:t>
            </a:r>
            <a:r>
              <a:rPr lang="en-US" dirty="0" smtClean="0"/>
              <a:t> unique au </a:t>
            </a:r>
            <a:r>
              <a:rPr lang="en-US" dirty="0" err="1" smtClean="0"/>
              <a:t>périphérique</a:t>
            </a:r>
            <a:endParaRPr lang="en-US" dirty="0" smtClean="0"/>
          </a:p>
          <a:p>
            <a:pPr lvl="1"/>
            <a:r>
              <a:rPr lang="en-US" dirty="0" smtClean="0"/>
              <a:t>Identification du </a:t>
            </a:r>
            <a:r>
              <a:rPr lang="en-US" dirty="0" err="1" smtClean="0"/>
              <a:t>périphérique</a:t>
            </a:r>
            <a:r>
              <a:rPr lang="en-US" dirty="0" smtClean="0"/>
              <a:t> </a:t>
            </a:r>
            <a:r>
              <a:rPr lang="en-US" dirty="0" err="1" smtClean="0"/>
              <a:t>auprès</a:t>
            </a:r>
            <a:r>
              <a:rPr lang="en-US" dirty="0" smtClean="0"/>
              <a:t> de </a:t>
            </a:r>
            <a:r>
              <a:rPr lang="en-US" dirty="0" err="1" smtClean="0"/>
              <a:t>l’hôte</a:t>
            </a:r>
            <a:r>
              <a:rPr lang="en-US" dirty="0" smtClean="0"/>
              <a:t> à </a:t>
            </a:r>
            <a:r>
              <a:rPr lang="en-US" dirty="0" err="1" smtClean="0"/>
              <a:t>travers</a:t>
            </a:r>
            <a:r>
              <a:rPr lang="en-US" dirty="0" smtClean="0"/>
              <a:t> des “</a:t>
            </a:r>
            <a:r>
              <a:rPr lang="en-US" b="1" dirty="0" err="1" smtClean="0"/>
              <a:t>descripteurs</a:t>
            </a:r>
            <a:r>
              <a:rPr lang="en-US" dirty="0" smtClean="0"/>
              <a:t>”</a:t>
            </a:r>
            <a:endParaRPr lang="en-US" dirty="0"/>
          </a:p>
        </p:txBody>
      </p:sp>
      <p:pic>
        <p:nvPicPr>
          <p:cNvPr id="3074" name="Picture 2" descr="C:\Users\samux\Desktop\ARM-internship-report\report\descr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66384" y="2816773"/>
            <a:ext cx="7126442" cy="315310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USB Device: architecture</a:t>
            </a:r>
            <a:endParaRPr lang="en-US" dirty="0"/>
          </a:p>
        </p:txBody>
      </p:sp>
      <p:grpSp>
        <p:nvGrpSpPr>
          <p:cNvPr id="6" name="Groupe 5"/>
          <p:cNvGrpSpPr/>
          <p:nvPr/>
        </p:nvGrpSpPr>
        <p:grpSpPr>
          <a:xfrm>
            <a:off x="147130" y="1377125"/>
            <a:ext cx="8831262" cy="4523879"/>
            <a:chOff x="147130" y="1377125"/>
            <a:chExt cx="8831262" cy="4523879"/>
          </a:xfrm>
        </p:grpSpPr>
        <p:grpSp>
          <p:nvGrpSpPr>
            <p:cNvPr id="7" name="Group 85"/>
            <p:cNvGrpSpPr>
              <a:grpSpLocks/>
            </p:cNvGrpSpPr>
            <p:nvPr/>
          </p:nvGrpSpPr>
          <p:grpSpPr bwMode="auto">
            <a:xfrm>
              <a:off x="147130" y="1377125"/>
              <a:ext cx="8831262" cy="4523879"/>
              <a:chOff x="135472" y="1031160"/>
              <a:chExt cx="8746058" cy="3471384"/>
            </a:xfrm>
          </p:grpSpPr>
          <p:grpSp>
            <p:nvGrpSpPr>
              <p:cNvPr id="9" name="Group 19"/>
              <p:cNvGrpSpPr>
                <a:grpSpLocks/>
              </p:cNvGrpSpPr>
              <p:nvPr/>
            </p:nvGrpSpPr>
            <p:grpSpPr bwMode="auto">
              <a:xfrm>
                <a:off x="778945" y="1031160"/>
                <a:ext cx="7357555" cy="832514"/>
                <a:chOff x="1568908" y="1132764"/>
                <a:chExt cx="5720892" cy="832514"/>
              </a:xfrm>
            </p:grpSpPr>
            <p:sp>
              <p:nvSpPr>
                <p:cNvPr id="53" name="Rectangle 4"/>
                <p:cNvSpPr/>
                <p:nvPr/>
              </p:nvSpPr>
              <p:spPr bwMode="auto">
                <a:xfrm>
                  <a:off x="1568558" y="1132764"/>
                  <a:ext cx="5718653" cy="832005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wrap="none" anchor="ctr"/>
                <a:lstStyle/>
                <a:p>
                  <a:pPr algn="ctr">
                    <a:defRPr/>
                  </a:pPr>
                  <a:endParaRPr lang="en-GB" dirty="0">
                    <a:solidFill>
                      <a:srgbClr val="000000"/>
                    </a:solidFill>
                    <a:ea typeface="MS PGothic" pitchFamily="34" charset="-128"/>
                  </a:endParaRPr>
                </a:p>
              </p:txBody>
            </p:sp>
            <p:cxnSp>
              <p:nvCxnSpPr>
                <p:cNvPr id="54" name="Straight Connector 6"/>
                <p:cNvCxnSpPr>
                  <a:cxnSpLocks noChangeShapeType="1"/>
                </p:cNvCxnSpPr>
                <p:nvPr/>
              </p:nvCxnSpPr>
              <p:spPr bwMode="auto">
                <a:xfrm>
                  <a:off x="1568908" y="1418864"/>
                  <a:ext cx="5720892" cy="3539"/>
                </a:xfrm>
                <a:prstGeom prst="line">
                  <a:avLst/>
                </a:prstGeom>
                <a:noFill/>
                <a:ln w="19050" algn="ctr">
                  <a:solidFill>
                    <a:schemeClr val="tx1"/>
                  </a:solidFill>
                  <a:round/>
                  <a:headEnd/>
                  <a:tailEnd/>
                </a:ln>
              </p:spPr>
            </p:cxnSp>
            <p:cxnSp>
              <p:nvCxnSpPr>
                <p:cNvPr id="55" name="Straight Connector 11"/>
                <p:cNvCxnSpPr>
                  <a:cxnSpLocks noChangeShapeType="1"/>
                </p:cNvCxnSpPr>
                <p:nvPr/>
              </p:nvCxnSpPr>
              <p:spPr bwMode="auto">
                <a:xfrm rot="5400000" flipH="1">
                  <a:off x="4156944" y="1693523"/>
                  <a:ext cx="542878" cy="632"/>
                </a:xfrm>
                <a:prstGeom prst="line">
                  <a:avLst/>
                </a:prstGeom>
                <a:noFill/>
                <a:ln w="19050" algn="ctr">
                  <a:solidFill>
                    <a:schemeClr val="tx1"/>
                  </a:solidFill>
                  <a:round/>
                  <a:headEnd/>
                  <a:tailEnd/>
                </a:ln>
              </p:spPr>
            </p:cxnSp>
            <p:sp>
              <p:nvSpPr>
                <p:cNvPr id="56" name="TextBox 13"/>
                <p:cNvSpPr txBox="1">
                  <a:spLocks noChangeArrowheads="1"/>
                </p:cNvSpPr>
                <p:nvPr/>
              </p:nvSpPr>
              <p:spPr bwMode="auto">
                <a:xfrm>
                  <a:off x="3979339" y="1134534"/>
                  <a:ext cx="933269" cy="30777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GB"/>
                    <a:t>USBHAL</a:t>
                  </a:r>
                </a:p>
              </p:txBody>
            </p:sp>
            <p:sp>
              <p:nvSpPr>
                <p:cNvPr id="57" name="TextBox 14"/>
                <p:cNvSpPr txBox="1">
                  <a:spLocks noChangeArrowheads="1"/>
                </p:cNvSpPr>
                <p:nvPr/>
              </p:nvSpPr>
              <p:spPr bwMode="auto">
                <a:xfrm>
                  <a:off x="2446867" y="1557867"/>
                  <a:ext cx="1061253" cy="30777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GB"/>
                    <a:t>LPC11U24</a:t>
                  </a:r>
                </a:p>
              </p:txBody>
            </p:sp>
            <p:sp>
              <p:nvSpPr>
                <p:cNvPr id="58" name="TextBox 15"/>
                <p:cNvSpPr txBox="1">
                  <a:spLocks noChangeArrowheads="1"/>
                </p:cNvSpPr>
                <p:nvPr/>
              </p:nvSpPr>
              <p:spPr bwMode="auto">
                <a:xfrm>
                  <a:off x="5427134" y="1566333"/>
                  <a:ext cx="941283" cy="30777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GB"/>
                    <a:t>LPC1768</a:t>
                  </a:r>
                </a:p>
              </p:txBody>
            </p:sp>
          </p:grpSp>
          <p:grpSp>
            <p:nvGrpSpPr>
              <p:cNvPr id="10" name="Group 18"/>
              <p:cNvGrpSpPr>
                <a:grpSpLocks/>
              </p:cNvGrpSpPr>
              <p:nvPr/>
            </p:nvGrpSpPr>
            <p:grpSpPr bwMode="auto">
              <a:xfrm>
                <a:off x="762019" y="2175927"/>
                <a:ext cx="7416781" cy="541867"/>
                <a:chOff x="1577961" y="2336800"/>
                <a:chExt cx="5718411" cy="541867"/>
              </a:xfrm>
            </p:grpSpPr>
            <p:sp>
              <p:nvSpPr>
                <p:cNvPr id="51" name="Rectangle 50"/>
                <p:cNvSpPr/>
                <p:nvPr/>
              </p:nvSpPr>
              <p:spPr bwMode="auto">
                <a:xfrm>
                  <a:off x="1578542" y="2337106"/>
                  <a:ext cx="5717802" cy="542082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wrap="none" anchor="ctr"/>
                <a:lstStyle/>
                <a:p>
                  <a:pPr algn="ctr">
                    <a:defRPr/>
                  </a:pPr>
                  <a:endParaRPr lang="en-GB" dirty="0">
                    <a:solidFill>
                      <a:srgbClr val="000000"/>
                    </a:solidFill>
                    <a:ea typeface="MS PGothic" pitchFamily="34" charset="-128"/>
                  </a:endParaRPr>
                </a:p>
              </p:txBody>
            </p:sp>
            <p:sp>
              <p:nvSpPr>
                <p:cNvPr id="52" name="TextBox 17"/>
                <p:cNvSpPr txBox="1">
                  <a:spLocks noChangeArrowheads="1"/>
                </p:cNvSpPr>
                <p:nvPr/>
              </p:nvSpPr>
              <p:spPr bwMode="auto">
                <a:xfrm>
                  <a:off x="3886198" y="2472267"/>
                  <a:ext cx="1141659" cy="30777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GB"/>
                    <a:t>USBDevice</a:t>
                  </a:r>
                </a:p>
              </p:txBody>
            </p:sp>
          </p:grpSp>
          <p:grpSp>
            <p:nvGrpSpPr>
              <p:cNvPr id="11" name="Group 24"/>
              <p:cNvGrpSpPr>
                <a:grpSpLocks/>
              </p:cNvGrpSpPr>
              <p:nvPr/>
            </p:nvGrpSpPr>
            <p:grpSpPr bwMode="auto">
              <a:xfrm>
                <a:off x="440476" y="3098382"/>
                <a:ext cx="3428933" cy="377696"/>
                <a:chOff x="829798" y="3428586"/>
                <a:chExt cx="1066779" cy="377696"/>
              </a:xfrm>
            </p:grpSpPr>
            <p:sp>
              <p:nvSpPr>
                <p:cNvPr id="49" name="Rectangle 48"/>
                <p:cNvSpPr/>
                <p:nvPr/>
              </p:nvSpPr>
              <p:spPr bwMode="auto">
                <a:xfrm>
                  <a:off x="829798" y="3428586"/>
                  <a:ext cx="1066779" cy="372758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wrap="none" anchor="ctr"/>
                <a:lstStyle/>
                <a:p>
                  <a:pPr algn="ctr">
                    <a:defRPr/>
                  </a:pPr>
                  <a:endParaRPr lang="en-GB">
                    <a:solidFill>
                      <a:srgbClr val="000000"/>
                    </a:solidFill>
                    <a:ea typeface="MS PGothic" pitchFamily="34" charset="-128"/>
                  </a:endParaRPr>
                </a:p>
              </p:txBody>
            </p:sp>
            <p:sp>
              <p:nvSpPr>
                <p:cNvPr id="50" name="TextBox 23"/>
                <p:cNvSpPr txBox="1">
                  <a:spLocks noChangeArrowheads="1"/>
                </p:cNvSpPr>
                <p:nvPr/>
              </p:nvSpPr>
              <p:spPr bwMode="auto">
                <a:xfrm>
                  <a:off x="1080610" y="3498505"/>
                  <a:ext cx="543774" cy="30777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r>
                    <a:rPr lang="en-GB" dirty="0"/>
                    <a:t>USBHID</a:t>
                  </a:r>
                </a:p>
              </p:txBody>
            </p:sp>
          </p:grpSp>
          <p:grpSp>
            <p:nvGrpSpPr>
              <p:cNvPr id="12" name="Group 25"/>
              <p:cNvGrpSpPr>
                <a:grpSpLocks/>
              </p:cNvGrpSpPr>
              <p:nvPr/>
            </p:nvGrpSpPr>
            <p:grpSpPr bwMode="auto">
              <a:xfrm>
                <a:off x="4030181" y="3098795"/>
                <a:ext cx="1066800" cy="372533"/>
                <a:chOff x="829733" y="3429000"/>
                <a:chExt cx="1066800" cy="372533"/>
              </a:xfrm>
            </p:grpSpPr>
            <p:sp>
              <p:nvSpPr>
                <p:cNvPr id="47" name="Rectangle 46"/>
                <p:cNvSpPr/>
                <p:nvPr/>
              </p:nvSpPr>
              <p:spPr bwMode="auto">
                <a:xfrm>
                  <a:off x="829323" y="3428587"/>
                  <a:ext cx="1067513" cy="372758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wrap="none" anchor="ctr"/>
                <a:lstStyle/>
                <a:p>
                  <a:pPr algn="ctr">
                    <a:defRPr/>
                  </a:pPr>
                  <a:endParaRPr lang="en-GB">
                    <a:solidFill>
                      <a:srgbClr val="000000"/>
                    </a:solidFill>
                    <a:ea typeface="MS PGothic" pitchFamily="34" charset="-128"/>
                  </a:endParaRPr>
                </a:p>
              </p:txBody>
            </p:sp>
            <p:sp>
              <p:nvSpPr>
                <p:cNvPr id="48" name="TextBox 27"/>
                <p:cNvSpPr txBox="1">
                  <a:spLocks noChangeArrowheads="1"/>
                </p:cNvSpPr>
                <p:nvPr/>
              </p:nvSpPr>
              <p:spPr bwMode="auto">
                <a:xfrm>
                  <a:off x="939804" y="3479794"/>
                  <a:ext cx="954107" cy="30777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GB"/>
                    <a:t>USBCDC</a:t>
                  </a:r>
                </a:p>
              </p:txBody>
            </p:sp>
          </p:grpSp>
          <p:grpSp>
            <p:nvGrpSpPr>
              <p:cNvPr id="13" name="Group 28"/>
              <p:cNvGrpSpPr>
                <a:grpSpLocks/>
              </p:cNvGrpSpPr>
              <p:nvPr/>
            </p:nvGrpSpPr>
            <p:grpSpPr bwMode="auto">
              <a:xfrm>
                <a:off x="5232492" y="3098382"/>
                <a:ext cx="1067512" cy="372758"/>
                <a:chOff x="829781" y="3428586"/>
                <a:chExt cx="1067512" cy="372758"/>
              </a:xfrm>
            </p:grpSpPr>
            <p:sp>
              <p:nvSpPr>
                <p:cNvPr id="45" name="Rectangle 44"/>
                <p:cNvSpPr/>
                <p:nvPr/>
              </p:nvSpPr>
              <p:spPr bwMode="auto">
                <a:xfrm>
                  <a:off x="829781" y="3428586"/>
                  <a:ext cx="1067512" cy="372758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wrap="none" anchor="ctr"/>
                <a:lstStyle/>
                <a:p>
                  <a:pPr algn="ctr">
                    <a:defRPr/>
                  </a:pPr>
                  <a:endParaRPr lang="en-GB">
                    <a:solidFill>
                      <a:srgbClr val="000000"/>
                    </a:solidFill>
                    <a:ea typeface="MS PGothic" pitchFamily="34" charset="-128"/>
                  </a:endParaRPr>
                </a:p>
              </p:txBody>
            </p:sp>
            <p:sp>
              <p:nvSpPr>
                <p:cNvPr id="46" name="TextBox 30"/>
                <p:cNvSpPr txBox="1">
                  <a:spLocks noChangeArrowheads="1"/>
                </p:cNvSpPr>
                <p:nvPr/>
              </p:nvSpPr>
              <p:spPr bwMode="auto">
                <a:xfrm>
                  <a:off x="915655" y="3479794"/>
                  <a:ext cx="922047" cy="30777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GB" dirty="0" err="1"/>
                    <a:t>USBMidi</a:t>
                  </a:r>
                  <a:endParaRPr lang="en-GB" dirty="0"/>
                </a:p>
              </p:txBody>
            </p:sp>
          </p:grpSp>
          <p:grpSp>
            <p:nvGrpSpPr>
              <p:cNvPr id="14" name="Group 31"/>
              <p:cNvGrpSpPr>
                <a:grpSpLocks/>
              </p:cNvGrpSpPr>
              <p:nvPr/>
            </p:nvGrpSpPr>
            <p:grpSpPr bwMode="auto">
              <a:xfrm>
                <a:off x="6426230" y="3098793"/>
                <a:ext cx="1096528" cy="372533"/>
                <a:chOff x="829733" y="3429000"/>
                <a:chExt cx="1096528" cy="372533"/>
              </a:xfrm>
            </p:grpSpPr>
            <p:sp>
              <p:nvSpPr>
                <p:cNvPr id="43" name="Rectangle 42"/>
                <p:cNvSpPr/>
                <p:nvPr/>
              </p:nvSpPr>
              <p:spPr bwMode="auto">
                <a:xfrm>
                  <a:off x="829282" y="3428589"/>
                  <a:ext cx="1067514" cy="372758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wrap="none" anchor="ctr"/>
                <a:lstStyle/>
                <a:p>
                  <a:pPr algn="ctr">
                    <a:defRPr/>
                  </a:pPr>
                  <a:endParaRPr lang="en-GB">
                    <a:solidFill>
                      <a:srgbClr val="000000"/>
                    </a:solidFill>
                    <a:ea typeface="MS PGothic" pitchFamily="34" charset="-128"/>
                  </a:endParaRPr>
                </a:p>
              </p:txBody>
            </p:sp>
            <p:sp>
              <p:nvSpPr>
                <p:cNvPr id="44" name="TextBox 33"/>
                <p:cNvSpPr txBox="1">
                  <a:spLocks noChangeArrowheads="1"/>
                </p:cNvSpPr>
                <p:nvPr/>
              </p:nvSpPr>
              <p:spPr bwMode="auto">
                <a:xfrm>
                  <a:off x="855134" y="3479794"/>
                  <a:ext cx="1071127" cy="30777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GB"/>
                    <a:t>USBAudio</a:t>
                  </a:r>
                </a:p>
              </p:txBody>
            </p:sp>
          </p:grpSp>
          <p:grpSp>
            <p:nvGrpSpPr>
              <p:cNvPr id="15" name="Group 34"/>
              <p:cNvGrpSpPr>
                <a:grpSpLocks/>
              </p:cNvGrpSpPr>
              <p:nvPr/>
            </p:nvGrpSpPr>
            <p:grpSpPr bwMode="auto">
              <a:xfrm>
                <a:off x="7628466" y="3098793"/>
                <a:ext cx="1073796" cy="372533"/>
                <a:chOff x="829733" y="3429000"/>
                <a:chExt cx="1073796" cy="372533"/>
              </a:xfrm>
            </p:grpSpPr>
            <p:sp>
              <p:nvSpPr>
                <p:cNvPr id="41" name="Rectangle 40"/>
                <p:cNvSpPr/>
                <p:nvPr/>
              </p:nvSpPr>
              <p:spPr bwMode="auto">
                <a:xfrm>
                  <a:off x="829767" y="3428589"/>
                  <a:ext cx="1067512" cy="372758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wrap="none" anchor="ctr"/>
                <a:lstStyle/>
                <a:p>
                  <a:pPr algn="ctr">
                    <a:defRPr/>
                  </a:pPr>
                  <a:endParaRPr lang="en-GB">
                    <a:solidFill>
                      <a:srgbClr val="000000"/>
                    </a:solidFill>
                    <a:ea typeface="MS PGothic" pitchFamily="34" charset="-128"/>
                  </a:endParaRPr>
                </a:p>
              </p:txBody>
            </p:sp>
            <p:sp>
              <p:nvSpPr>
                <p:cNvPr id="42" name="TextBox 36"/>
                <p:cNvSpPr txBox="1">
                  <a:spLocks noChangeArrowheads="1"/>
                </p:cNvSpPr>
                <p:nvPr/>
              </p:nvSpPr>
              <p:spPr bwMode="auto">
                <a:xfrm>
                  <a:off x="939804" y="3479794"/>
                  <a:ext cx="963725" cy="30777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GB"/>
                    <a:t>USBMSD</a:t>
                  </a:r>
                </a:p>
              </p:txBody>
            </p:sp>
          </p:grpSp>
          <p:grpSp>
            <p:nvGrpSpPr>
              <p:cNvPr id="16" name="Group 37"/>
              <p:cNvGrpSpPr>
                <a:grpSpLocks/>
              </p:cNvGrpSpPr>
              <p:nvPr/>
            </p:nvGrpSpPr>
            <p:grpSpPr bwMode="auto">
              <a:xfrm>
                <a:off x="135472" y="4021749"/>
                <a:ext cx="1130438" cy="399235"/>
                <a:chOff x="821266" y="3429074"/>
                <a:chExt cx="1130438" cy="358497"/>
              </a:xfrm>
            </p:grpSpPr>
            <p:sp>
              <p:nvSpPr>
                <p:cNvPr id="39" name="Rectangle 38"/>
                <p:cNvSpPr/>
                <p:nvPr/>
              </p:nvSpPr>
              <p:spPr bwMode="auto">
                <a:xfrm>
                  <a:off x="829126" y="3429074"/>
                  <a:ext cx="1067513" cy="305669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wrap="none" anchor="ctr"/>
                <a:lstStyle/>
                <a:p>
                  <a:pPr algn="ctr">
                    <a:defRPr/>
                  </a:pPr>
                  <a:endParaRPr lang="en-GB">
                    <a:solidFill>
                      <a:srgbClr val="000000"/>
                    </a:solidFill>
                    <a:ea typeface="MS PGothic" pitchFamily="34" charset="-128"/>
                  </a:endParaRPr>
                </a:p>
              </p:txBody>
            </p:sp>
            <p:sp>
              <p:nvSpPr>
                <p:cNvPr id="40" name="TextBox 39"/>
                <p:cNvSpPr txBox="1">
                  <a:spLocks noChangeArrowheads="1"/>
                </p:cNvSpPr>
                <p:nvPr/>
              </p:nvSpPr>
              <p:spPr bwMode="auto">
                <a:xfrm>
                  <a:off x="821266" y="3479794"/>
                  <a:ext cx="1130438" cy="30777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GB"/>
                    <a:t>USBMouse</a:t>
                  </a:r>
                </a:p>
              </p:txBody>
            </p:sp>
          </p:grpSp>
          <p:grpSp>
            <p:nvGrpSpPr>
              <p:cNvPr id="17" name="Group 40"/>
              <p:cNvGrpSpPr>
                <a:grpSpLocks/>
              </p:cNvGrpSpPr>
              <p:nvPr/>
            </p:nvGrpSpPr>
            <p:grpSpPr bwMode="auto">
              <a:xfrm>
                <a:off x="1278471" y="4021752"/>
                <a:ext cx="1422805" cy="340404"/>
                <a:chOff x="821266" y="3429128"/>
                <a:chExt cx="1075573" cy="528712"/>
              </a:xfrm>
            </p:grpSpPr>
            <p:sp>
              <p:nvSpPr>
                <p:cNvPr id="37" name="Rectangle 36"/>
                <p:cNvSpPr/>
                <p:nvPr/>
              </p:nvSpPr>
              <p:spPr bwMode="auto">
                <a:xfrm>
                  <a:off x="829569" y="3429128"/>
                  <a:ext cx="1067270" cy="528712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wrap="none" anchor="ctr"/>
                <a:lstStyle/>
                <a:p>
                  <a:pPr algn="ctr">
                    <a:defRPr/>
                  </a:pPr>
                  <a:endParaRPr lang="en-GB">
                    <a:solidFill>
                      <a:srgbClr val="000000"/>
                    </a:solidFill>
                    <a:ea typeface="MS PGothic" pitchFamily="34" charset="-128"/>
                  </a:endParaRPr>
                </a:p>
              </p:txBody>
            </p:sp>
            <p:sp>
              <p:nvSpPr>
                <p:cNvPr id="38" name="TextBox 42"/>
                <p:cNvSpPr txBox="1">
                  <a:spLocks noChangeArrowheads="1"/>
                </p:cNvSpPr>
                <p:nvPr/>
              </p:nvSpPr>
              <p:spPr bwMode="auto">
                <a:xfrm>
                  <a:off x="821266" y="3479793"/>
                  <a:ext cx="1047554" cy="30777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pPr algn="ctr"/>
                  <a:r>
                    <a:rPr lang="en-GB"/>
                    <a:t>USBKeyboard</a:t>
                  </a:r>
                </a:p>
              </p:txBody>
            </p:sp>
          </p:grpSp>
          <p:grpSp>
            <p:nvGrpSpPr>
              <p:cNvPr id="18" name="Group 43"/>
              <p:cNvGrpSpPr>
                <a:grpSpLocks/>
              </p:cNvGrpSpPr>
              <p:nvPr/>
            </p:nvGrpSpPr>
            <p:grpSpPr bwMode="auto">
              <a:xfrm>
                <a:off x="2776741" y="3927952"/>
                <a:ext cx="1210581" cy="574592"/>
                <a:chOff x="829402" y="3428422"/>
                <a:chExt cx="1210581" cy="574592"/>
              </a:xfrm>
            </p:grpSpPr>
            <p:sp>
              <p:nvSpPr>
                <p:cNvPr id="35" name="Rectangle 34"/>
                <p:cNvSpPr/>
                <p:nvPr/>
              </p:nvSpPr>
              <p:spPr bwMode="auto">
                <a:xfrm>
                  <a:off x="829402" y="3428422"/>
                  <a:ext cx="1210581" cy="509045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wrap="none" anchor="ctr"/>
                <a:lstStyle/>
                <a:p>
                  <a:pPr algn="ctr">
                    <a:defRPr/>
                  </a:pPr>
                  <a:endParaRPr lang="en-GB">
                    <a:solidFill>
                      <a:srgbClr val="000000"/>
                    </a:solidFill>
                    <a:ea typeface="MS PGothic" pitchFamily="34" charset="-128"/>
                  </a:endParaRPr>
                </a:p>
              </p:txBody>
            </p:sp>
            <p:sp>
              <p:nvSpPr>
                <p:cNvPr id="36" name="TextBox 45"/>
                <p:cNvSpPr txBox="1">
                  <a:spLocks noChangeArrowheads="1"/>
                </p:cNvSpPr>
                <p:nvPr/>
              </p:nvSpPr>
              <p:spPr bwMode="auto">
                <a:xfrm>
                  <a:off x="872068" y="3479794"/>
                  <a:ext cx="1130438" cy="52322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GB"/>
                    <a:t>USBMouse</a:t>
                  </a:r>
                </a:p>
                <a:p>
                  <a:pPr algn="ctr"/>
                  <a:r>
                    <a:rPr lang="en-GB"/>
                    <a:t>Keyboard</a:t>
                  </a:r>
                </a:p>
              </p:txBody>
            </p:sp>
          </p:grpSp>
          <p:grpSp>
            <p:nvGrpSpPr>
              <p:cNvPr id="19" name="Group 46"/>
              <p:cNvGrpSpPr>
                <a:grpSpLocks/>
              </p:cNvGrpSpPr>
              <p:nvPr/>
            </p:nvGrpSpPr>
            <p:grpSpPr bwMode="auto">
              <a:xfrm>
                <a:off x="4122530" y="4013223"/>
                <a:ext cx="1079624" cy="358530"/>
                <a:chOff x="829004" y="3429041"/>
                <a:chExt cx="1079624" cy="358530"/>
              </a:xfrm>
            </p:grpSpPr>
            <p:sp>
              <p:nvSpPr>
                <p:cNvPr id="33" name="Rectangle 32"/>
                <p:cNvSpPr/>
                <p:nvPr/>
              </p:nvSpPr>
              <p:spPr bwMode="auto">
                <a:xfrm>
                  <a:off x="829004" y="3429041"/>
                  <a:ext cx="1067512" cy="320864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wrap="none" anchor="ctr"/>
                <a:lstStyle/>
                <a:p>
                  <a:pPr algn="ctr">
                    <a:defRPr/>
                  </a:pPr>
                  <a:endParaRPr lang="en-GB">
                    <a:solidFill>
                      <a:srgbClr val="000000"/>
                    </a:solidFill>
                    <a:ea typeface="MS PGothic" pitchFamily="34" charset="-128"/>
                  </a:endParaRPr>
                </a:p>
              </p:txBody>
            </p:sp>
            <p:sp>
              <p:nvSpPr>
                <p:cNvPr id="34" name="TextBox 48"/>
                <p:cNvSpPr txBox="1">
                  <a:spLocks noChangeArrowheads="1"/>
                </p:cNvSpPr>
                <p:nvPr/>
              </p:nvSpPr>
              <p:spPr bwMode="auto">
                <a:xfrm>
                  <a:off x="855134" y="3479794"/>
                  <a:ext cx="1053494" cy="30777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GB"/>
                    <a:t>USBSerial</a:t>
                  </a:r>
                </a:p>
              </p:txBody>
            </p:sp>
          </p:grpSp>
          <p:grpSp>
            <p:nvGrpSpPr>
              <p:cNvPr id="20" name="Group 52"/>
              <p:cNvGrpSpPr>
                <a:grpSpLocks/>
              </p:cNvGrpSpPr>
              <p:nvPr/>
            </p:nvGrpSpPr>
            <p:grpSpPr bwMode="auto">
              <a:xfrm>
                <a:off x="7468137" y="3987643"/>
                <a:ext cx="1413393" cy="358710"/>
                <a:chOff x="830262" y="3428861"/>
                <a:chExt cx="1413393" cy="358710"/>
              </a:xfrm>
            </p:grpSpPr>
            <p:sp>
              <p:nvSpPr>
                <p:cNvPr id="31" name="Rectangle 30"/>
                <p:cNvSpPr/>
                <p:nvPr/>
              </p:nvSpPr>
              <p:spPr bwMode="auto">
                <a:xfrm>
                  <a:off x="830262" y="3428861"/>
                  <a:ext cx="1413393" cy="318378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wrap="none" anchor="ctr"/>
                <a:lstStyle/>
                <a:p>
                  <a:pPr algn="ctr">
                    <a:defRPr/>
                  </a:pPr>
                  <a:endParaRPr lang="en-GB">
                    <a:solidFill>
                      <a:srgbClr val="000000"/>
                    </a:solidFill>
                    <a:ea typeface="MS PGothic" pitchFamily="34" charset="-128"/>
                  </a:endParaRPr>
                </a:p>
              </p:txBody>
            </p:sp>
            <p:sp>
              <p:nvSpPr>
                <p:cNvPr id="32" name="TextBox 54"/>
                <p:cNvSpPr txBox="1">
                  <a:spLocks noChangeArrowheads="1"/>
                </p:cNvSpPr>
                <p:nvPr/>
              </p:nvSpPr>
              <p:spPr bwMode="auto">
                <a:xfrm>
                  <a:off x="889002" y="3479794"/>
                  <a:ext cx="1313180" cy="30777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GB"/>
                    <a:t>USBMSD_SD</a:t>
                  </a:r>
                </a:p>
              </p:txBody>
            </p:sp>
          </p:grpSp>
          <p:cxnSp>
            <p:nvCxnSpPr>
              <p:cNvPr id="21" name="Straight Arrow Connector 56"/>
              <p:cNvCxnSpPr>
                <a:cxnSpLocks noChangeShapeType="1"/>
              </p:cNvCxnSpPr>
              <p:nvPr/>
            </p:nvCxnSpPr>
            <p:spPr bwMode="auto">
              <a:xfrm rot="16200000" flipV="1">
                <a:off x="4313756" y="2027757"/>
                <a:ext cx="296328" cy="11"/>
              </a:xfrm>
              <a:prstGeom prst="straightConnector1">
                <a:avLst/>
              </a:prstGeom>
              <a:noFill/>
              <a:ln w="19050" algn="ctr">
                <a:solidFill>
                  <a:schemeClr val="tx1"/>
                </a:solidFill>
                <a:round/>
                <a:headEnd/>
                <a:tailEnd type="arrow" w="med" len="med"/>
              </a:ln>
            </p:spPr>
          </p:cxnSp>
          <p:cxnSp>
            <p:nvCxnSpPr>
              <p:cNvPr id="22" name="Straight Arrow Connector 59"/>
              <p:cNvCxnSpPr>
                <a:cxnSpLocks noChangeShapeType="1"/>
              </p:cNvCxnSpPr>
              <p:nvPr/>
            </p:nvCxnSpPr>
            <p:spPr bwMode="auto">
              <a:xfrm rot="16200000" flipV="1">
                <a:off x="4381525" y="2916737"/>
                <a:ext cx="364063" cy="55"/>
              </a:xfrm>
              <a:prstGeom prst="straightConnector1">
                <a:avLst/>
              </a:prstGeom>
              <a:noFill/>
              <a:ln w="19050" algn="ctr">
                <a:solidFill>
                  <a:schemeClr val="tx1"/>
                </a:solidFill>
                <a:round/>
                <a:headEnd/>
                <a:tailEnd type="arrow" w="med" len="med"/>
              </a:ln>
            </p:spPr>
          </p:cxnSp>
          <p:cxnSp>
            <p:nvCxnSpPr>
              <p:cNvPr id="23" name="Straight Arrow Connector 60"/>
              <p:cNvCxnSpPr>
                <a:cxnSpLocks noChangeShapeType="1"/>
              </p:cNvCxnSpPr>
              <p:nvPr/>
            </p:nvCxnSpPr>
            <p:spPr bwMode="auto">
              <a:xfrm rot="16200000" flipV="1">
                <a:off x="5571076" y="2912524"/>
                <a:ext cx="372528" cy="16945"/>
              </a:xfrm>
              <a:prstGeom prst="straightConnector1">
                <a:avLst/>
              </a:prstGeom>
              <a:noFill/>
              <a:ln w="19050" algn="ctr">
                <a:solidFill>
                  <a:schemeClr val="tx1"/>
                </a:solidFill>
                <a:round/>
                <a:headEnd/>
                <a:tailEnd type="arrow" w="med" len="med"/>
              </a:ln>
            </p:spPr>
          </p:cxnSp>
          <p:cxnSp>
            <p:nvCxnSpPr>
              <p:cNvPr id="24" name="Straight Arrow Connector 67"/>
              <p:cNvCxnSpPr>
                <a:cxnSpLocks noChangeShapeType="1"/>
              </p:cNvCxnSpPr>
              <p:nvPr/>
            </p:nvCxnSpPr>
            <p:spPr bwMode="auto">
              <a:xfrm rot="16200000" flipV="1">
                <a:off x="6756409" y="2904057"/>
                <a:ext cx="372528" cy="16945"/>
              </a:xfrm>
              <a:prstGeom prst="straightConnector1">
                <a:avLst/>
              </a:prstGeom>
              <a:noFill/>
              <a:ln w="19050" algn="ctr">
                <a:solidFill>
                  <a:schemeClr val="tx1"/>
                </a:solidFill>
                <a:round/>
                <a:headEnd/>
                <a:tailEnd type="arrow" w="med" len="med"/>
              </a:ln>
            </p:spPr>
          </p:cxnSp>
          <p:cxnSp>
            <p:nvCxnSpPr>
              <p:cNvPr id="25" name="Straight Arrow Connector 68"/>
              <p:cNvCxnSpPr>
                <a:cxnSpLocks noChangeShapeType="1"/>
              </p:cNvCxnSpPr>
              <p:nvPr/>
            </p:nvCxnSpPr>
            <p:spPr bwMode="auto">
              <a:xfrm rot="16200000" flipV="1">
                <a:off x="7835911" y="2781290"/>
                <a:ext cx="372527" cy="279413"/>
              </a:xfrm>
              <a:prstGeom prst="straightConnector1">
                <a:avLst/>
              </a:prstGeom>
              <a:noFill/>
              <a:ln w="19050" algn="ctr">
                <a:solidFill>
                  <a:schemeClr val="tx1"/>
                </a:solidFill>
                <a:round/>
                <a:headEnd/>
                <a:tailEnd type="arrow" w="med" len="med"/>
              </a:ln>
            </p:spPr>
          </p:cxnSp>
          <p:cxnSp>
            <p:nvCxnSpPr>
              <p:cNvPr id="26" name="Straight Arrow Connector 74"/>
              <p:cNvCxnSpPr>
                <a:cxnSpLocks noChangeShapeType="1"/>
                <a:stCxn id="39" idx="0"/>
              </p:cNvCxnSpPr>
              <p:nvPr/>
            </p:nvCxnSpPr>
            <p:spPr bwMode="auto">
              <a:xfrm flipV="1">
                <a:off x="677090" y="3471333"/>
                <a:ext cx="702979" cy="550416"/>
              </a:xfrm>
              <a:prstGeom prst="straightConnector1">
                <a:avLst/>
              </a:prstGeom>
              <a:noFill/>
              <a:ln w="19050" algn="ctr">
                <a:solidFill>
                  <a:schemeClr val="tx1"/>
                </a:solidFill>
                <a:round/>
                <a:headEnd/>
                <a:tailEnd type="arrow" w="med" len="med"/>
              </a:ln>
            </p:spPr>
          </p:cxnSp>
          <p:cxnSp>
            <p:nvCxnSpPr>
              <p:cNvPr id="27" name="Straight Arrow Connector 77"/>
              <p:cNvCxnSpPr>
                <a:cxnSpLocks noChangeShapeType="1"/>
                <a:stCxn id="37" idx="0"/>
                <a:endCxn id="49" idx="2"/>
              </p:cNvCxnSpPr>
              <p:nvPr/>
            </p:nvCxnSpPr>
            <p:spPr bwMode="auto">
              <a:xfrm flipV="1">
                <a:off x="1995365" y="3471140"/>
                <a:ext cx="159577" cy="550611"/>
              </a:xfrm>
              <a:prstGeom prst="straightConnector1">
                <a:avLst/>
              </a:prstGeom>
              <a:noFill/>
              <a:ln w="19050" algn="ctr">
                <a:solidFill>
                  <a:schemeClr val="tx1"/>
                </a:solidFill>
                <a:round/>
                <a:headEnd/>
                <a:tailEnd type="arrow" w="med" len="med"/>
              </a:ln>
            </p:spPr>
          </p:cxnSp>
          <p:cxnSp>
            <p:nvCxnSpPr>
              <p:cNvPr id="28" name="Straight Arrow Connector 80"/>
              <p:cNvCxnSpPr>
                <a:cxnSpLocks noChangeShapeType="1"/>
                <a:stCxn id="35" idx="0"/>
              </p:cNvCxnSpPr>
              <p:nvPr/>
            </p:nvCxnSpPr>
            <p:spPr bwMode="auto">
              <a:xfrm flipH="1" flipV="1">
                <a:off x="2878670" y="3471334"/>
                <a:ext cx="503362" cy="456617"/>
              </a:xfrm>
              <a:prstGeom prst="straightConnector1">
                <a:avLst/>
              </a:prstGeom>
              <a:noFill/>
              <a:ln w="19050" algn="ctr">
                <a:solidFill>
                  <a:schemeClr val="tx1"/>
                </a:solidFill>
                <a:round/>
                <a:headEnd/>
                <a:tailEnd type="arrow" w="med" len="med"/>
              </a:ln>
            </p:spPr>
          </p:cxnSp>
          <p:cxnSp>
            <p:nvCxnSpPr>
              <p:cNvPr id="29" name="Straight Arrow Connector 82"/>
              <p:cNvCxnSpPr>
                <a:cxnSpLocks noChangeShapeType="1"/>
                <a:stCxn id="33" idx="0"/>
                <a:endCxn id="47" idx="2"/>
              </p:cNvCxnSpPr>
              <p:nvPr/>
            </p:nvCxnSpPr>
            <p:spPr bwMode="auto">
              <a:xfrm flipH="1" flipV="1">
                <a:off x="4563528" y="3471140"/>
                <a:ext cx="92758" cy="542083"/>
              </a:xfrm>
              <a:prstGeom prst="straightConnector1">
                <a:avLst/>
              </a:prstGeom>
              <a:noFill/>
              <a:ln w="19050" algn="ctr">
                <a:solidFill>
                  <a:schemeClr val="tx1"/>
                </a:solidFill>
                <a:round/>
                <a:headEnd/>
                <a:tailEnd type="arrow" w="med" len="med"/>
              </a:ln>
            </p:spPr>
          </p:cxnSp>
          <p:cxnSp>
            <p:nvCxnSpPr>
              <p:cNvPr id="30" name="Straight Arrow Connector 84"/>
              <p:cNvCxnSpPr>
                <a:cxnSpLocks noChangeShapeType="1"/>
                <a:stCxn id="31" idx="0"/>
                <a:endCxn id="41" idx="2"/>
              </p:cNvCxnSpPr>
              <p:nvPr/>
            </p:nvCxnSpPr>
            <p:spPr bwMode="auto">
              <a:xfrm flipH="1" flipV="1">
                <a:off x="8162256" y="3471139"/>
                <a:ext cx="12577" cy="516503"/>
              </a:xfrm>
              <a:prstGeom prst="straightConnector1">
                <a:avLst/>
              </a:prstGeom>
              <a:noFill/>
              <a:ln w="19050" algn="ctr">
                <a:solidFill>
                  <a:schemeClr val="tx1"/>
                </a:solidFill>
                <a:round/>
                <a:headEnd/>
                <a:tailEnd type="arrow" w="med" len="med"/>
              </a:ln>
            </p:spPr>
          </p:cxnSp>
        </p:grpSp>
        <p:cxnSp>
          <p:nvCxnSpPr>
            <p:cNvPr id="8" name="Straight Arrow Connector 88"/>
            <p:cNvCxnSpPr>
              <a:cxnSpLocks noChangeShapeType="1"/>
            </p:cNvCxnSpPr>
            <p:nvPr/>
          </p:nvCxnSpPr>
          <p:spPr bwMode="auto">
            <a:xfrm rot="16200000" flipV="1">
              <a:off x="1956593" y="3825844"/>
              <a:ext cx="474663" cy="0"/>
            </a:xfrm>
            <a:prstGeom prst="straightConnector1">
              <a:avLst/>
            </a:prstGeom>
            <a:noFill/>
            <a:ln w="19050" algn="ctr">
              <a:solidFill>
                <a:schemeClr val="tx1"/>
              </a:solidFill>
              <a:round/>
              <a:headEnd/>
              <a:tailEnd type="arrow" w="med" len="med"/>
            </a:ln>
          </p:spPr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06978" y="1384300"/>
            <a:ext cx="8775700" cy="5473700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ARM et </a:t>
            </a:r>
            <a:r>
              <a:rPr lang="en-US" dirty="0" err="1" smtClean="0"/>
              <a:t>Mbed</a:t>
            </a:r>
            <a:endParaRPr lang="en-US" dirty="0" smtClean="0"/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Internet des </a:t>
            </a:r>
            <a:r>
              <a:rPr lang="en-US" dirty="0" err="1" smtClean="0"/>
              <a:t>Objets</a:t>
            </a:r>
            <a:endParaRPr lang="en-US" dirty="0" smtClean="0"/>
          </a:p>
          <a:p>
            <a:pPr marL="914400" lvl="1" indent="-457200">
              <a:buFont typeface="Arial" pitchFamily="34" charset="0"/>
              <a:buChar char="•"/>
            </a:pPr>
            <a:r>
              <a:rPr lang="en-US" dirty="0" err="1" smtClean="0"/>
              <a:t>WebSocket</a:t>
            </a:r>
            <a:r>
              <a:rPr lang="en-US" dirty="0" smtClean="0"/>
              <a:t>: nouveau standard d’HTML5</a:t>
            </a:r>
          </a:p>
          <a:p>
            <a:pPr marL="901700" lvl="1" indent="-457200">
              <a:buFont typeface="Arial" pitchFamily="34" charset="0"/>
              <a:buChar char="•"/>
            </a:pPr>
            <a:r>
              <a:rPr lang="en-US" dirty="0" err="1" smtClean="0"/>
              <a:t>Connexion</a:t>
            </a:r>
            <a:r>
              <a:rPr lang="en-US" dirty="0" smtClean="0"/>
              <a:t> de </a:t>
            </a:r>
            <a:r>
              <a:rPr lang="en-US" dirty="0" err="1" smtClean="0"/>
              <a:t>capteurs</a:t>
            </a:r>
            <a:r>
              <a:rPr lang="en-US" dirty="0" smtClean="0"/>
              <a:t> à Internet</a:t>
            </a:r>
          </a:p>
          <a:p>
            <a:pPr marL="444500" indent="-457200">
              <a:buFont typeface="+mj-lt"/>
              <a:buAutoNum type="arabicPeriod"/>
            </a:pPr>
            <a:r>
              <a:rPr lang="en-US" dirty="0" smtClean="0"/>
              <a:t>Pile USB Device</a:t>
            </a:r>
          </a:p>
          <a:p>
            <a:pPr marL="901700" lvl="1" indent="-457200">
              <a:buFont typeface="Arial" pitchFamily="34" charset="0"/>
              <a:buChar char="•"/>
            </a:pPr>
            <a:r>
              <a:rPr lang="en-US" dirty="0" smtClean="0"/>
              <a:t>Introduction à </a:t>
            </a:r>
            <a:r>
              <a:rPr lang="en-US" dirty="0" err="1" smtClean="0"/>
              <a:t>l’USB</a:t>
            </a:r>
            <a:endParaRPr lang="en-US" dirty="0" smtClean="0"/>
          </a:p>
          <a:p>
            <a:pPr marL="901700" lvl="1" indent="-457200">
              <a:buFont typeface="Arial" pitchFamily="34" charset="0"/>
              <a:buChar char="•"/>
            </a:pPr>
            <a:r>
              <a:rPr lang="en-US" dirty="0" smtClean="0"/>
              <a:t>Architecture</a:t>
            </a:r>
          </a:p>
          <a:p>
            <a:pPr marL="901700" lvl="1" indent="-457200">
              <a:buFont typeface="Arial" pitchFamily="34" charset="0"/>
              <a:buChar char="•"/>
            </a:pPr>
            <a:r>
              <a:rPr lang="en-US" dirty="0" err="1" smtClean="0"/>
              <a:t>Classe</a:t>
            </a:r>
            <a:r>
              <a:rPr lang="en-US" dirty="0" smtClean="0"/>
              <a:t> USB HID </a:t>
            </a:r>
          </a:p>
          <a:p>
            <a:pPr marL="901700" lvl="1" indent="-457200">
              <a:buFont typeface="Arial" pitchFamily="34" charset="0"/>
              <a:buChar char="•"/>
            </a:pPr>
            <a:r>
              <a:rPr lang="en-US" dirty="0" err="1" smtClean="0"/>
              <a:t>Classe</a:t>
            </a:r>
            <a:r>
              <a:rPr lang="en-US" dirty="0" smtClean="0"/>
              <a:t> USB Audio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USB Device: </a:t>
            </a:r>
            <a:r>
              <a:rPr lang="en-US" dirty="0" err="1" smtClean="0"/>
              <a:t>USBDevice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Classe</a:t>
            </a:r>
            <a:r>
              <a:rPr lang="en-US" dirty="0" smtClean="0"/>
              <a:t> </a:t>
            </a:r>
            <a:r>
              <a:rPr lang="en-US" dirty="0" err="1" smtClean="0"/>
              <a:t>USBDevice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Pas de </a:t>
            </a:r>
            <a:r>
              <a:rPr lang="en-US" dirty="0" err="1" smtClean="0"/>
              <a:t>différence</a:t>
            </a:r>
            <a:r>
              <a:rPr lang="en-US" dirty="0" smtClean="0"/>
              <a:t> entre les </a:t>
            </a:r>
            <a:r>
              <a:rPr lang="en-US" dirty="0" err="1" smtClean="0"/>
              <a:t>deux</a:t>
            </a:r>
            <a:r>
              <a:rPr lang="en-US" dirty="0" smtClean="0"/>
              <a:t> </a:t>
            </a:r>
            <a:r>
              <a:rPr lang="en-US" dirty="0" err="1" smtClean="0"/>
              <a:t>mbeds</a:t>
            </a:r>
            <a:endParaRPr lang="en-US" dirty="0" smtClean="0"/>
          </a:p>
          <a:p>
            <a:pPr lvl="1"/>
            <a:r>
              <a:rPr lang="en-US" dirty="0" err="1" smtClean="0"/>
              <a:t>Énumération</a:t>
            </a:r>
            <a:r>
              <a:rPr lang="en-US" dirty="0" smtClean="0"/>
              <a:t>:</a:t>
            </a:r>
          </a:p>
          <a:p>
            <a:endParaRPr lang="en-US" dirty="0"/>
          </a:p>
        </p:txBody>
      </p:sp>
      <p:pic>
        <p:nvPicPr>
          <p:cNvPr id="3074" name="Picture 2" descr="C:\Users\samux\Desktop\ARM-internship-report\presentation_fr\setup_packets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0206" y="2432720"/>
            <a:ext cx="8765628" cy="343205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USB Device: USB HID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0" y="906463"/>
            <a:ext cx="8775700" cy="522944"/>
          </a:xfrm>
        </p:spPr>
        <p:txBody>
          <a:bodyPr/>
          <a:lstStyle/>
          <a:p>
            <a:r>
              <a:rPr lang="en-US" dirty="0" smtClean="0"/>
              <a:t>Human Interface Device (HID):</a:t>
            </a:r>
          </a:p>
          <a:p>
            <a:pPr lvl="1"/>
            <a:r>
              <a:rPr lang="en-US" dirty="0" err="1" smtClean="0"/>
              <a:t>Exemples</a:t>
            </a:r>
            <a:r>
              <a:rPr lang="en-US" dirty="0" smtClean="0"/>
              <a:t>: </a:t>
            </a:r>
            <a:r>
              <a:rPr lang="en-US" dirty="0" err="1" smtClean="0"/>
              <a:t>souris</a:t>
            </a:r>
            <a:r>
              <a:rPr lang="en-US" dirty="0" smtClean="0"/>
              <a:t>, clavier, joystick</a:t>
            </a:r>
          </a:p>
          <a:p>
            <a:pPr lvl="1"/>
            <a:r>
              <a:rPr lang="en-US" dirty="0" smtClean="0"/>
              <a:t>Solution pour </a:t>
            </a:r>
            <a:r>
              <a:rPr lang="en-US" dirty="0" err="1" smtClean="0"/>
              <a:t>échanger</a:t>
            </a:r>
            <a:r>
              <a:rPr lang="en-US" dirty="0" smtClean="0"/>
              <a:t> des </a:t>
            </a:r>
            <a:r>
              <a:rPr lang="en-US" dirty="0" err="1" smtClean="0"/>
              <a:t>données</a:t>
            </a:r>
            <a:r>
              <a:rPr lang="en-US" dirty="0" smtClean="0"/>
              <a:t> brutes avec </a:t>
            </a:r>
            <a:r>
              <a:rPr lang="en-US" dirty="0" err="1" smtClean="0"/>
              <a:t>l’hôte</a:t>
            </a:r>
            <a:endParaRPr lang="en-US" dirty="0" smtClean="0"/>
          </a:p>
          <a:p>
            <a:pPr lvl="1"/>
            <a:r>
              <a:rPr lang="en-US" dirty="0" smtClean="0"/>
              <a:t>Un </a:t>
            </a:r>
            <a:r>
              <a:rPr lang="en-US" dirty="0" err="1" smtClean="0"/>
              <a:t>pilote</a:t>
            </a:r>
            <a:r>
              <a:rPr lang="en-US" dirty="0" smtClean="0"/>
              <a:t> HID </a:t>
            </a:r>
            <a:r>
              <a:rPr lang="en-US" dirty="0" err="1" smtClean="0"/>
              <a:t>est</a:t>
            </a:r>
            <a:r>
              <a:rPr lang="en-US" dirty="0" smtClean="0"/>
              <a:t> </a:t>
            </a:r>
            <a:r>
              <a:rPr lang="en-US" dirty="0" err="1" smtClean="0"/>
              <a:t>intégré</a:t>
            </a:r>
            <a:r>
              <a:rPr lang="en-US" dirty="0" smtClean="0"/>
              <a:t> </a:t>
            </a:r>
            <a:r>
              <a:rPr lang="en-US" dirty="0" err="1" smtClean="0"/>
              <a:t>dans</a:t>
            </a:r>
            <a:r>
              <a:rPr lang="en-US" dirty="0" smtClean="0"/>
              <a:t> </a:t>
            </a:r>
            <a:r>
              <a:rPr lang="en-US" dirty="0" err="1" smtClean="0"/>
              <a:t>tous</a:t>
            </a:r>
            <a:r>
              <a:rPr lang="en-US" dirty="0" smtClean="0"/>
              <a:t> les OS</a:t>
            </a:r>
          </a:p>
          <a:p>
            <a:pPr lvl="1"/>
            <a:endParaRPr lang="en-US" dirty="0" smtClean="0"/>
          </a:p>
          <a:p>
            <a:pPr lvl="1"/>
            <a:r>
              <a:rPr lang="en-US" dirty="0" err="1" smtClean="0"/>
              <a:t>Spécificité</a:t>
            </a:r>
            <a:r>
              <a:rPr lang="en-US" dirty="0" smtClean="0"/>
              <a:t> de la </a:t>
            </a:r>
            <a:r>
              <a:rPr lang="en-US" dirty="0" err="1" smtClean="0"/>
              <a:t>classe</a:t>
            </a:r>
            <a:r>
              <a:rPr lang="en-US" dirty="0" smtClean="0"/>
              <a:t>:</a:t>
            </a:r>
          </a:p>
          <a:p>
            <a:pPr lvl="2"/>
            <a:r>
              <a:rPr lang="en-US" dirty="0" err="1" smtClean="0"/>
              <a:t>Transfert</a:t>
            </a:r>
            <a:r>
              <a:rPr lang="en-US" dirty="0" smtClean="0"/>
              <a:t> </a:t>
            </a:r>
            <a:r>
              <a:rPr lang="en-US" dirty="0" err="1" smtClean="0"/>
              <a:t>d’interruption</a:t>
            </a:r>
            <a:r>
              <a:rPr lang="en-US" dirty="0" smtClean="0"/>
              <a:t> pour </a:t>
            </a:r>
            <a:r>
              <a:rPr lang="en-US" dirty="0" err="1" smtClean="0"/>
              <a:t>envoyer</a:t>
            </a:r>
            <a:r>
              <a:rPr lang="en-US" dirty="0" smtClean="0"/>
              <a:t> et </a:t>
            </a:r>
            <a:r>
              <a:rPr lang="en-US" dirty="0" err="1" smtClean="0"/>
              <a:t>recevoir</a:t>
            </a:r>
            <a:r>
              <a:rPr lang="en-US" dirty="0" smtClean="0"/>
              <a:t> des </a:t>
            </a:r>
            <a:r>
              <a:rPr lang="en-US" dirty="0" err="1" smtClean="0"/>
              <a:t>données</a:t>
            </a:r>
            <a:endParaRPr lang="en-US" dirty="0" smtClean="0"/>
          </a:p>
          <a:p>
            <a:pPr lvl="2"/>
            <a:r>
              <a:rPr lang="en-US" dirty="0" err="1" smtClean="0"/>
              <a:t>Données</a:t>
            </a:r>
            <a:r>
              <a:rPr lang="en-US" dirty="0" smtClean="0"/>
              <a:t> </a:t>
            </a:r>
            <a:r>
              <a:rPr lang="en-US" dirty="0" err="1" smtClean="0"/>
              <a:t>contenues</a:t>
            </a:r>
            <a:r>
              <a:rPr lang="en-US" dirty="0" smtClean="0"/>
              <a:t> </a:t>
            </a:r>
            <a:r>
              <a:rPr lang="en-US" dirty="0" err="1" smtClean="0"/>
              <a:t>dans</a:t>
            </a:r>
            <a:r>
              <a:rPr lang="en-US" dirty="0" smtClean="0"/>
              <a:t> un “</a:t>
            </a:r>
            <a:r>
              <a:rPr lang="en-US" b="1" dirty="0" smtClean="0"/>
              <a:t>report</a:t>
            </a:r>
            <a:r>
              <a:rPr lang="en-US" dirty="0" smtClean="0"/>
              <a:t>”</a:t>
            </a:r>
          </a:p>
          <a:p>
            <a:pPr lvl="2"/>
            <a:r>
              <a:rPr lang="en-US" dirty="0" smtClean="0"/>
              <a:t>Un </a:t>
            </a:r>
            <a:r>
              <a:rPr lang="en-US" dirty="0" err="1" smtClean="0"/>
              <a:t>descripteur</a:t>
            </a:r>
            <a:r>
              <a:rPr lang="en-US" dirty="0" smtClean="0"/>
              <a:t> de </a:t>
            </a:r>
            <a:r>
              <a:rPr lang="en-US" b="1" dirty="0" smtClean="0"/>
              <a:t>report </a:t>
            </a:r>
            <a:r>
              <a:rPr lang="en-US" dirty="0" err="1" smtClean="0"/>
              <a:t>définit</a:t>
            </a:r>
            <a:r>
              <a:rPr lang="en-US" dirty="0" smtClean="0"/>
              <a:t> le format et la </a:t>
            </a:r>
            <a:r>
              <a:rPr lang="en-US" dirty="0" err="1" smtClean="0"/>
              <a:t>taille</a:t>
            </a:r>
            <a:r>
              <a:rPr lang="en-US" dirty="0" smtClean="0"/>
              <a:t> des </a:t>
            </a:r>
            <a:r>
              <a:rPr lang="en-US" dirty="0" err="1" smtClean="0"/>
              <a:t>données</a:t>
            </a:r>
            <a:r>
              <a:rPr lang="en-US" dirty="0" smtClean="0"/>
              <a:t> </a:t>
            </a:r>
            <a:r>
              <a:rPr lang="en-US" dirty="0" err="1" smtClean="0"/>
              <a:t>échangées</a:t>
            </a:r>
            <a:endParaRPr lang="en-US" dirty="0"/>
          </a:p>
        </p:txBody>
      </p:sp>
      <p:pic>
        <p:nvPicPr>
          <p:cNvPr id="2050" name="Picture 2" descr="C:\Users\samux\Desktop\ARM-internship-report\presentation_en\keyboard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4706062"/>
            <a:ext cx="2286000" cy="1181100"/>
          </a:xfrm>
          <a:prstGeom prst="rect">
            <a:avLst/>
          </a:prstGeom>
          <a:noFill/>
        </p:spPr>
      </p:pic>
      <p:pic>
        <p:nvPicPr>
          <p:cNvPr id="2051" name="Picture 3" descr="C:\Users\samux\Desktop\ARM-internship-report\presentation_en\mouse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619046" y="4721171"/>
            <a:ext cx="1257300" cy="1257300"/>
          </a:xfrm>
          <a:prstGeom prst="rect">
            <a:avLst/>
          </a:prstGeom>
          <a:noFill/>
        </p:spPr>
      </p:pic>
      <p:pic>
        <p:nvPicPr>
          <p:cNvPr id="2053" name="Picture 5" descr="C:\Users\samux\Desktop\ARM-internship-report\presentation_en\ulink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683058" y="4540470"/>
            <a:ext cx="1878001" cy="1565001"/>
          </a:xfrm>
          <a:prstGeom prst="rect">
            <a:avLst/>
          </a:prstGeom>
          <a:noFill/>
        </p:spPr>
      </p:pic>
      <p:pic>
        <p:nvPicPr>
          <p:cNvPr id="2054" name="Picture 6" descr="C:\Users\samux\Desktop\ARM-internship-report\presentation_en\ps3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152452" y="4584260"/>
            <a:ext cx="1934005" cy="159731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USB Device: </a:t>
            </a:r>
            <a:r>
              <a:rPr lang="en-US" dirty="0" err="1" smtClean="0"/>
              <a:t>Generique</a:t>
            </a:r>
            <a:r>
              <a:rPr lang="en-US" dirty="0" smtClean="0"/>
              <a:t> USB HID</a:t>
            </a:r>
            <a:endParaRPr lang="en-US" dirty="0"/>
          </a:p>
        </p:txBody>
      </p:sp>
      <p:sp>
        <p:nvSpPr>
          <p:cNvPr id="5" name="Espace réservé du contenu 2"/>
          <p:cNvSpPr>
            <a:spLocks noGrp="1"/>
          </p:cNvSpPr>
          <p:nvPr>
            <p:ph idx="1"/>
          </p:nvPr>
        </p:nvSpPr>
        <p:spPr>
          <a:xfrm>
            <a:off x="154426" y="1022076"/>
            <a:ext cx="4554208" cy="522944"/>
          </a:xfrm>
        </p:spPr>
        <p:txBody>
          <a:bodyPr/>
          <a:lstStyle/>
          <a:p>
            <a:r>
              <a:rPr lang="en-US" dirty="0" err="1" smtClean="0"/>
              <a:t>Descripteur</a:t>
            </a:r>
            <a:r>
              <a:rPr lang="en-US" dirty="0" smtClean="0"/>
              <a:t> de report </a:t>
            </a:r>
            <a:r>
              <a:rPr lang="en-US" dirty="0" err="1" smtClean="0"/>
              <a:t>inclut</a:t>
            </a:r>
            <a:r>
              <a:rPr lang="en-US" dirty="0" smtClean="0"/>
              <a:t>:</a:t>
            </a:r>
          </a:p>
          <a:p>
            <a:pPr lvl="1"/>
            <a:r>
              <a:rPr lang="en-US" dirty="0" err="1" smtClean="0"/>
              <a:t>Taille</a:t>
            </a:r>
            <a:r>
              <a:rPr lang="en-US" dirty="0" smtClean="0"/>
              <a:t> des </a:t>
            </a:r>
            <a:r>
              <a:rPr lang="en-US" dirty="0" err="1" smtClean="0"/>
              <a:t>données</a:t>
            </a:r>
            <a:r>
              <a:rPr lang="en-US" dirty="0" smtClean="0"/>
              <a:t>: 8bits</a:t>
            </a:r>
          </a:p>
          <a:p>
            <a:pPr lvl="1"/>
            <a:r>
              <a:rPr lang="en-US" dirty="0" err="1" smtClean="0"/>
              <a:t>Taille</a:t>
            </a:r>
            <a:r>
              <a:rPr lang="en-US" dirty="0" smtClean="0"/>
              <a:t> des packets </a:t>
            </a:r>
            <a:r>
              <a:rPr lang="en-US" dirty="0" err="1" smtClean="0"/>
              <a:t>échangés</a:t>
            </a:r>
            <a:endParaRPr lang="en-US" dirty="0"/>
          </a:p>
        </p:txBody>
      </p:sp>
      <p:grpSp>
        <p:nvGrpSpPr>
          <p:cNvPr id="10" name="Groupe 9"/>
          <p:cNvGrpSpPr/>
          <p:nvPr/>
        </p:nvGrpSpPr>
        <p:grpSpPr>
          <a:xfrm>
            <a:off x="1468363" y="3112159"/>
            <a:ext cx="6372225" cy="3143250"/>
            <a:chOff x="1468363" y="2985154"/>
            <a:chExt cx="6372225" cy="3143250"/>
          </a:xfrm>
        </p:grpSpPr>
        <p:pic>
          <p:nvPicPr>
            <p:cNvPr id="3074" name="Picture 2" descr="C:\Users\samux\Desktop\ARM-internship-report\report\hid_py_raw_data.jpg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468363" y="2985154"/>
              <a:ext cx="6372225" cy="3143250"/>
            </a:xfrm>
            <a:prstGeom prst="rect">
              <a:avLst/>
            </a:prstGeom>
            <a:noFill/>
            <a:ln>
              <a:solidFill>
                <a:schemeClr val="bg2">
                  <a:lumMod val="60000"/>
                  <a:lumOff val="40000"/>
                </a:schemeClr>
              </a:solidFill>
            </a:ln>
          </p:spPr>
        </p:pic>
        <p:sp>
          <p:nvSpPr>
            <p:cNvPr id="6" name="Rectangle 5"/>
            <p:cNvSpPr/>
            <p:nvPr/>
          </p:nvSpPr>
          <p:spPr bwMode="auto">
            <a:xfrm>
              <a:off x="1513490" y="3752193"/>
              <a:ext cx="3468413" cy="189186"/>
            </a:xfrm>
            <a:prstGeom prst="rect">
              <a:avLst/>
            </a:prstGeom>
            <a:noFill/>
            <a:ln w="19050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1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MS PGothic" pitchFamily="34" charset="-128"/>
              </a:endParaRPr>
            </a:p>
          </p:txBody>
        </p:sp>
        <p:sp>
          <p:nvSpPr>
            <p:cNvPr id="7" name="Rectangle 6"/>
            <p:cNvSpPr/>
            <p:nvPr/>
          </p:nvSpPr>
          <p:spPr bwMode="auto">
            <a:xfrm>
              <a:off x="1513490" y="4477407"/>
              <a:ext cx="4067503" cy="1545021"/>
            </a:xfrm>
            <a:prstGeom prst="rect">
              <a:avLst/>
            </a:prstGeom>
            <a:noFill/>
            <a:ln w="19050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1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MS PGothic" pitchFamily="34" charset="-128"/>
              </a:endParaRPr>
            </a:p>
          </p:txBody>
        </p:sp>
      </p:grpSp>
      <p:pic>
        <p:nvPicPr>
          <p:cNvPr id="9" name="Picture 2" descr="C:\Users\samux\Desktop\ARM-internship-report\presentation_en\mbed_hid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 rot="5400000">
            <a:off x="5826608" y="511597"/>
            <a:ext cx="2076272" cy="276836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USB Device: </a:t>
            </a:r>
            <a:r>
              <a:rPr lang="en-US" dirty="0" err="1" smtClean="0"/>
              <a:t>Generique</a:t>
            </a:r>
            <a:r>
              <a:rPr lang="en-US" dirty="0" smtClean="0"/>
              <a:t> USB HID</a:t>
            </a:r>
            <a:endParaRPr lang="en-US" dirty="0"/>
          </a:p>
        </p:txBody>
      </p:sp>
      <p:sp>
        <p:nvSpPr>
          <p:cNvPr id="4" name="ZoneTexte 3"/>
          <p:cNvSpPr txBox="1"/>
          <p:nvPr/>
        </p:nvSpPr>
        <p:spPr>
          <a:xfrm>
            <a:off x="2490226" y="987552"/>
            <a:ext cx="3722494" cy="504753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l"/>
            <a:r>
              <a:rPr lang="en-US" b="0" dirty="0" smtClean="0">
                <a:solidFill>
                  <a:srgbClr val="FF0000"/>
                </a:solidFill>
              </a:rPr>
              <a:t>#include </a:t>
            </a:r>
            <a:r>
              <a:rPr lang="en-US" b="0" dirty="0" smtClean="0">
                <a:solidFill>
                  <a:srgbClr val="FF3399"/>
                </a:solidFill>
              </a:rPr>
              <a:t>"</a:t>
            </a:r>
            <a:r>
              <a:rPr lang="en-US" b="0" dirty="0" err="1" smtClean="0">
                <a:solidFill>
                  <a:srgbClr val="FF3399"/>
                </a:solidFill>
              </a:rPr>
              <a:t>mbed.h</a:t>
            </a:r>
            <a:r>
              <a:rPr lang="en-US" b="0" dirty="0" smtClean="0">
                <a:solidFill>
                  <a:srgbClr val="FF3399"/>
                </a:solidFill>
              </a:rPr>
              <a:t>"</a:t>
            </a:r>
          </a:p>
          <a:p>
            <a:pPr algn="l"/>
            <a:r>
              <a:rPr lang="en-US" b="0" dirty="0" smtClean="0">
                <a:solidFill>
                  <a:srgbClr val="FF0000"/>
                </a:solidFill>
              </a:rPr>
              <a:t>#include </a:t>
            </a:r>
            <a:r>
              <a:rPr lang="en-US" b="0" dirty="0" smtClean="0">
                <a:solidFill>
                  <a:srgbClr val="FF3399"/>
                </a:solidFill>
              </a:rPr>
              <a:t>"</a:t>
            </a:r>
            <a:r>
              <a:rPr lang="en-US" b="0" dirty="0" err="1" smtClean="0">
                <a:solidFill>
                  <a:srgbClr val="FF3399"/>
                </a:solidFill>
              </a:rPr>
              <a:t>USBHID.h</a:t>
            </a:r>
            <a:r>
              <a:rPr lang="en-US" b="0" dirty="0" smtClean="0">
                <a:solidFill>
                  <a:srgbClr val="FF3399"/>
                </a:solidFill>
              </a:rPr>
              <a:t>"</a:t>
            </a:r>
          </a:p>
          <a:p>
            <a:pPr algn="l"/>
            <a:endParaRPr lang="en-US" b="0" dirty="0" smtClean="0"/>
          </a:p>
          <a:p>
            <a:pPr algn="l"/>
            <a:r>
              <a:rPr lang="en-US" b="0" dirty="0" smtClean="0">
                <a:solidFill>
                  <a:srgbClr val="35BB58"/>
                </a:solidFill>
              </a:rPr>
              <a:t>// We declare a USBHID device. </a:t>
            </a:r>
          </a:p>
          <a:p>
            <a:pPr algn="l"/>
            <a:r>
              <a:rPr lang="en-US" b="0" dirty="0" smtClean="0">
                <a:solidFill>
                  <a:srgbClr val="35BB58"/>
                </a:solidFill>
              </a:rPr>
              <a:t>// Packets of 8 bytes can be </a:t>
            </a:r>
            <a:r>
              <a:rPr lang="en-US" b="0" dirty="0" err="1" smtClean="0">
                <a:solidFill>
                  <a:srgbClr val="35BB58"/>
                </a:solidFill>
              </a:rPr>
              <a:t>echanged</a:t>
            </a:r>
            <a:r>
              <a:rPr lang="en-US" b="0" dirty="0" smtClean="0">
                <a:solidFill>
                  <a:srgbClr val="35BB58"/>
                </a:solidFill>
              </a:rPr>
              <a:t> </a:t>
            </a:r>
          </a:p>
          <a:p>
            <a:pPr algn="l"/>
            <a:r>
              <a:rPr lang="en-US" b="0" dirty="0" smtClean="0">
                <a:solidFill>
                  <a:srgbClr val="35BB58"/>
                </a:solidFill>
              </a:rPr>
              <a:t>// between the host and the </a:t>
            </a:r>
            <a:r>
              <a:rPr lang="en-US" b="0" dirty="0" err="1" smtClean="0">
                <a:solidFill>
                  <a:srgbClr val="35BB58"/>
                </a:solidFill>
              </a:rPr>
              <a:t>mbed</a:t>
            </a:r>
            <a:endParaRPr lang="en-US" b="0" dirty="0" smtClean="0">
              <a:solidFill>
                <a:srgbClr val="35BB58"/>
              </a:solidFill>
            </a:endParaRPr>
          </a:p>
          <a:p>
            <a:pPr algn="l"/>
            <a:r>
              <a:rPr lang="en-US" b="0" dirty="0" smtClean="0"/>
              <a:t>USBHID hid(</a:t>
            </a:r>
            <a:r>
              <a:rPr lang="en-US" b="0" dirty="0" smtClean="0">
                <a:solidFill>
                  <a:srgbClr val="FF0000"/>
                </a:solidFill>
              </a:rPr>
              <a:t>8</a:t>
            </a:r>
            <a:r>
              <a:rPr lang="en-US" b="0" dirty="0" smtClean="0"/>
              <a:t>, </a:t>
            </a:r>
            <a:r>
              <a:rPr lang="en-US" b="0" dirty="0" smtClean="0">
                <a:solidFill>
                  <a:srgbClr val="FF0000"/>
                </a:solidFill>
              </a:rPr>
              <a:t>8</a:t>
            </a:r>
            <a:r>
              <a:rPr lang="en-US" b="0" dirty="0" smtClean="0"/>
              <a:t>);</a:t>
            </a:r>
          </a:p>
          <a:p>
            <a:pPr algn="l"/>
            <a:endParaRPr lang="en-US" b="0" dirty="0" smtClean="0"/>
          </a:p>
          <a:p>
            <a:pPr algn="l"/>
            <a:r>
              <a:rPr lang="en-US" b="0" dirty="0" smtClean="0">
                <a:solidFill>
                  <a:srgbClr val="35BB58"/>
                </a:solidFill>
              </a:rPr>
              <a:t>//This report will contain data to be sent</a:t>
            </a:r>
          </a:p>
          <a:p>
            <a:pPr algn="l"/>
            <a:r>
              <a:rPr lang="en-US" b="0" dirty="0" smtClean="0"/>
              <a:t>HID_REPORT </a:t>
            </a:r>
            <a:r>
              <a:rPr lang="en-US" b="0" dirty="0" err="1" smtClean="0"/>
              <a:t>send_report</a:t>
            </a:r>
            <a:r>
              <a:rPr lang="en-US" b="0" dirty="0" smtClean="0"/>
              <a:t>;</a:t>
            </a:r>
          </a:p>
          <a:p>
            <a:pPr algn="l"/>
            <a:endParaRPr lang="en-US" b="0" dirty="0" smtClean="0"/>
          </a:p>
          <a:p>
            <a:pPr algn="l"/>
            <a:r>
              <a:rPr lang="en-US" b="0" dirty="0" err="1" smtClean="0">
                <a:solidFill>
                  <a:srgbClr val="0070C0"/>
                </a:solidFill>
              </a:rPr>
              <a:t>int</a:t>
            </a:r>
            <a:r>
              <a:rPr lang="en-US" b="0" dirty="0" smtClean="0"/>
              <a:t> main(</a:t>
            </a:r>
            <a:r>
              <a:rPr lang="en-US" b="0" dirty="0" smtClean="0">
                <a:solidFill>
                  <a:srgbClr val="0070C0"/>
                </a:solidFill>
              </a:rPr>
              <a:t>void</a:t>
            </a:r>
            <a:r>
              <a:rPr lang="en-US" b="0" dirty="0" smtClean="0"/>
              <a:t>) {</a:t>
            </a:r>
          </a:p>
          <a:p>
            <a:pPr algn="l"/>
            <a:r>
              <a:rPr lang="en-US" b="0" dirty="0" smtClean="0"/>
              <a:t>    </a:t>
            </a:r>
            <a:r>
              <a:rPr lang="en-US" b="0" dirty="0" err="1" smtClean="0"/>
              <a:t>send_report.length</a:t>
            </a:r>
            <a:r>
              <a:rPr lang="en-US" b="0" dirty="0" smtClean="0"/>
              <a:t> = </a:t>
            </a:r>
            <a:r>
              <a:rPr lang="en-US" b="0" dirty="0" smtClean="0">
                <a:solidFill>
                  <a:srgbClr val="FF0000"/>
                </a:solidFill>
              </a:rPr>
              <a:t>8</a:t>
            </a:r>
            <a:r>
              <a:rPr lang="en-US" b="0" dirty="0" smtClean="0"/>
              <a:t>;</a:t>
            </a:r>
          </a:p>
          <a:p>
            <a:pPr algn="l"/>
            <a:endParaRPr lang="en-US" b="0" dirty="0" smtClean="0"/>
          </a:p>
          <a:p>
            <a:pPr algn="l"/>
            <a:r>
              <a:rPr lang="en-US" b="0" dirty="0" smtClean="0"/>
              <a:t>    </a:t>
            </a:r>
            <a:r>
              <a:rPr lang="en-US" b="0" dirty="0" smtClean="0">
                <a:solidFill>
                  <a:srgbClr val="0070C0"/>
                </a:solidFill>
              </a:rPr>
              <a:t>while</a:t>
            </a:r>
            <a:r>
              <a:rPr lang="en-US" b="0" dirty="0" smtClean="0"/>
              <a:t> (</a:t>
            </a:r>
            <a:r>
              <a:rPr lang="en-US" b="0" dirty="0" smtClean="0">
                <a:solidFill>
                  <a:srgbClr val="FF0000"/>
                </a:solidFill>
              </a:rPr>
              <a:t>1</a:t>
            </a:r>
            <a:r>
              <a:rPr lang="en-US" b="0" dirty="0" smtClean="0"/>
              <a:t>) {</a:t>
            </a:r>
          </a:p>
          <a:p>
            <a:pPr algn="l"/>
            <a:r>
              <a:rPr lang="en-US" b="0" dirty="0" smtClean="0"/>
              <a:t>        </a:t>
            </a:r>
            <a:r>
              <a:rPr lang="en-US" b="0" dirty="0" smtClean="0">
                <a:solidFill>
                  <a:srgbClr val="35BB58"/>
                </a:solidFill>
              </a:rPr>
              <a:t>//Fill the report</a:t>
            </a:r>
          </a:p>
          <a:p>
            <a:pPr algn="l"/>
            <a:r>
              <a:rPr lang="en-US" b="0" dirty="0" smtClean="0"/>
              <a:t>        </a:t>
            </a:r>
            <a:r>
              <a:rPr lang="en-US" b="0" dirty="0" smtClean="0">
                <a:solidFill>
                  <a:srgbClr val="0070C0"/>
                </a:solidFill>
              </a:rPr>
              <a:t>for</a:t>
            </a:r>
            <a:r>
              <a:rPr lang="en-US" b="0" dirty="0" smtClean="0"/>
              <a:t> (</a:t>
            </a:r>
            <a:r>
              <a:rPr lang="en-US" b="0" dirty="0" err="1" smtClean="0">
                <a:solidFill>
                  <a:srgbClr val="0070C0"/>
                </a:solidFill>
              </a:rPr>
              <a:t>int</a:t>
            </a:r>
            <a:r>
              <a:rPr lang="en-US" b="0" dirty="0" smtClean="0"/>
              <a:t> </a:t>
            </a:r>
            <a:r>
              <a:rPr lang="en-US" b="0" dirty="0" err="1" smtClean="0"/>
              <a:t>i</a:t>
            </a:r>
            <a:r>
              <a:rPr lang="en-US" b="0" dirty="0" smtClean="0"/>
              <a:t> = </a:t>
            </a:r>
            <a:r>
              <a:rPr lang="en-US" b="0" dirty="0" smtClean="0">
                <a:solidFill>
                  <a:srgbClr val="FF0000"/>
                </a:solidFill>
              </a:rPr>
              <a:t>0</a:t>
            </a:r>
            <a:r>
              <a:rPr lang="en-US" b="0" dirty="0" smtClean="0"/>
              <a:t>; </a:t>
            </a:r>
            <a:r>
              <a:rPr lang="en-US" b="0" dirty="0" err="1" smtClean="0"/>
              <a:t>i</a:t>
            </a:r>
            <a:r>
              <a:rPr lang="en-US" b="0" dirty="0" smtClean="0"/>
              <a:t> &lt; </a:t>
            </a:r>
            <a:r>
              <a:rPr lang="en-US" b="0" dirty="0" err="1" smtClean="0"/>
              <a:t>send_report.length</a:t>
            </a:r>
            <a:r>
              <a:rPr lang="en-US" b="0" dirty="0" smtClean="0"/>
              <a:t>; </a:t>
            </a:r>
            <a:r>
              <a:rPr lang="en-US" b="0" dirty="0" err="1" smtClean="0"/>
              <a:t>i</a:t>
            </a:r>
            <a:r>
              <a:rPr lang="en-US" b="0" dirty="0" smtClean="0"/>
              <a:t>++)</a:t>
            </a:r>
          </a:p>
          <a:p>
            <a:pPr algn="l"/>
            <a:r>
              <a:rPr lang="en-US" b="0" dirty="0" smtClean="0"/>
              <a:t>            </a:t>
            </a:r>
            <a:r>
              <a:rPr lang="en-US" b="0" dirty="0" err="1" smtClean="0"/>
              <a:t>send_report.data</a:t>
            </a:r>
            <a:r>
              <a:rPr lang="en-US" b="0" dirty="0" smtClean="0"/>
              <a:t>[</a:t>
            </a:r>
            <a:r>
              <a:rPr lang="en-US" b="0" dirty="0" err="1" smtClean="0"/>
              <a:t>i</a:t>
            </a:r>
            <a:r>
              <a:rPr lang="en-US" b="0" dirty="0" smtClean="0"/>
              <a:t>] = rand() &amp; </a:t>
            </a:r>
            <a:r>
              <a:rPr lang="en-US" b="0" dirty="0" smtClean="0">
                <a:solidFill>
                  <a:srgbClr val="FF0000"/>
                </a:solidFill>
              </a:rPr>
              <a:t>0xff</a:t>
            </a:r>
            <a:r>
              <a:rPr lang="en-US" b="0" dirty="0" smtClean="0"/>
              <a:t>;</a:t>
            </a:r>
          </a:p>
          <a:p>
            <a:pPr algn="l"/>
            <a:endParaRPr lang="en-US" b="0" dirty="0" smtClean="0"/>
          </a:p>
          <a:p>
            <a:pPr algn="l"/>
            <a:r>
              <a:rPr lang="en-US" b="0" dirty="0" smtClean="0"/>
              <a:t>        </a:t>
            </a:r>
            <a:r>
              <a:rPr lang="en-US" b="0" dirty="0" smtClean="0">
                <a:solidFill>
                  <a:srgbClr val="35BB58"/>
                </a:solidFill>
              </a:rPr>
              <a:t>//Send the report</a:t>
            </a:r>
          </a:p>
          <a:p>
            <a:pPr algn="l"/>
            <a:r>
              <a:rPr lang="en-US" b="0" dirty="0" smtClean="0"/>
              <a:t>        </a:t>
            </a:r>
            <a:r>
              <a:rPr lang="en-US" b="0" dirty="0" err="1" smtClean="0"/>
              <a:t>hid.send</a:t>
            </a:r>
            <a:r>
              <a:rPr lang="en-US" b="0" dirty="0" smtClean="0"/>
              <a:t>(&amp;</a:t>
            </a:r>
            <a:r>
              <a:rPr lang="en-US" b="0" dirty="0" err="1" smtClean="0"/>
              <a:t>send_report</a:t>
            </a:r>
            <a:r>
              <a:rPr lang="en-US" b="0" dirty="0" smtClean="0"/>
              <a:t>);</a:t>
            </a:r>
          </a:p>
          <a:p>
            <a:pPr algn="l"/>
            <a:r>
              <a:rPr lang="en-US" b="0" dirty="0" smtClean="0"/>
              <a:t>    }</a:t>
            </a:r>
          </a:p>
          <a:p>
            <a:pPr algn="l"/>
            <a:r>
              <a:rPr lang="en-US" b="0" dirty="0" smtClean="0"/>
              <a:t>}</a:t>
            </a:r>
            <a:endParaRPr lang="en-US" b="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USB Device: USB Audio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17488" y="1106153"/>
            <a:ext cx="8775700" cy="1700103"/>
          </a:xfrm>
        </p:spPr>
        <p:txBody>
          <a:bodyPr/>
          <a:lstStyle/>
          <a:p>
            <a:r>
              <a:rPr lang="en-US" dirty="0" err="1" smtClean="0"/>
              <a:t>Échange</a:t>
            </a:r>
            <a:r>
              <a:rPr lang="en-US" dirty="0" smtClean="0"/>
              <a:t> de packets audio (PCM 16 bits </a:t>
            </a:r>
            <a:r>
              <a:rPr lang="en-US" dirty="0" err="1" smtClean="0"/>
              <a:t>signés</a:t>
            </a:r>
            <a:r>
              <a:rPr lang="en-US" dirty="0" smtClean="0"/>
              <a:t>) avec </a:t>
            </a:r>
            <a:r>
              <a:rPr lang="en-US" dirty="0" err="1" smtClean="0"/>
              <a:t>l’hôte</a:t>
            </a:r>
            <a:endParaRPr lang="en-US" dirty="0" smtClean="0"/>
          </a:p>
          <a:p>
            <a:r>
              <a:rPr lang="en-US" dirty="0" err="1" smtClean="0"/>
              <a:t>Spécificité</a:t>
            </a:r>
            <a:r>
              <a:rPr lang="en-US" dirty="0" smtClean="0"/>
              <a:t> de la </a:t>
            </a:r>
            <a:r>
              <a:rPr lang="en-US" dirty="0" err="1" smtClean="0"/>
              <a:t>classe</a:t>
            </a:r>
            <a:r>
              <a:rPr lang="en-US" dirty="0" smtClean="0"/>
              <a:t>:</a:t>
            </a:r>
          </a:p>
          <a:p>
            <a:pPr lvl="1"/>
            <a:r>
              <a:rPr lang="fr-FR" dirty="0" smtClean="0"/>
              <a:t>transferts isochrone</a:t>
            </a:r>
            <a:endParaRPr lang="en-US" dirty="0"/>
          </a:p>
        </p:txBody>
      </p:sp>
      <p:pic>
        <p:nvPicPr>
          <p:cNvPr id="4098" name="Picture 2" descr="C:\Users\samux\Desktop\ARM-internship-report\presentation_fr\audio_archi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38604" y="2594102"/>
            <a:ext cx="8542637" cy="350152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USB Device: USB Audio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17488" y="906463"/>
            <a:ext cx="8775700" cy="2477868"/>
          </a:xfrm>
        </p:spPr>
        <p:txBody>
          <a:bodyPr/>
          <a:lstStyle/>
          <a:p>
            <a:r>
              <a:rPr lang="en-US" dirty="0" err="1" smtClean="0"/>
              <a:t>Traîtement</a:t>
            </a:r>
            <a:r>
              <a:rPr lang="en-US" dirty="0" smtClean="0"/>
              <a:t> des packets audio:</a:t>
            </a:r>
          </a:p>
          <a:p>
            <a:pPr lvl="1"/>
            <a:r>
              <a:rPr lang="en-US" dirty="0" smtClean="0"/>
              <a:t>Durant le </a:t>
            </a:r>
            <a:r>
              <a:rPr lang="en-US" b="1" dirty="0" smtClean="0"/>
              <a:t>Start of Frame</a:t>
            </a:r>
            <a:r>
              <a:rPr lang="en-US" dirty="0" smtClean="0"/>
              <a:t> </a:t>
            </a:r>
            <a:r>
              <a:rPr lang="en-US" dirty="0" err="1" smtClean="0"/>
              <a:t>évènement</a:t>
            </a:r>
            <a:r>
              <a:rPr lang="en-US" dirty="0" smtClean="0"/>
              <a:t> </a:t>
            </a:r>
            <a:r>
              <a:rPr lang="en-US" dirty="0" err="1" smtClean="0"/>
              <a:t>généré</a:t>
            </a:r>
            <a:r>
              <a:rPr lang="en-US" dirty="0" smtClean="0"/>
              <a:t> </a:t>
            </a:r>
            <a:r>
              <a:rPr lang="en-US" dirty="0" err="1" smtClean="0"/>
              <a:t>chaque</a:t>
            </a:r>
            <a:r>
              <a:rPr lang="en-US" dirty="0" smtClean="0"/>
              <a:t> </a:t>
            </a:r>
            <a:r>
              <a:rPr lang="en-US" dirty="0" err="1" smtClean="0"/>
              <a:t>milliseconde</a:t>
            </a:r>
            <a:endParaRPr lang="en-US" dirty="0" smtClean="0"/>
          </a:p>
          <a:p>
            <a:pPr lvl="1"/>
            <a:r>
              <a:rPr lang="en-US" dirty="0" err="1" smtClean="0"/>
              <a:t>Taille</a:t>
            </a:r>
            <a:r>
              <a:rPr lang="en-US" dirty="0" smtClean="0"/>
              <a:t> des packets: variable </a:t>
            </a:r>
            <a:r>
              <a:rPr lang="en-US" dirty="0" err="1" smtClean="0"/>
              <a:t>selon</a:t>
            </a:r>
            <a:r>
              <a:rPr lang="en-US" dirty="0" smtClean="0"/>
              <a:t> la </a:t>
            </a:r>
            <a:r>
              <a:rPr lang="en-US" dirty="0" err="1" smtClean="0"/>
              <a:t>fréquence</a:t>
            </a:r>
            <a:r>
              <a:rPr lang="en-US" dirty="0" smtClean="0"/>
              <a:t> et le </a:t>
            </a:r>
            <a:r>
              <a:rPr lang="en-US" dirty="0" err="1" smtClean="0"/>
              <a:t>nombre</a:t>
            </a:r>
            <a:r>
              <a:rPr lang="en-US" dirty="0" smtClean="0"/>
              <a:t> de </a:t>
            </a:r>
            <a:r>
              <a:rPr lang="en-US" dirty="0" err="1" smtClean="0"/>
              <a:t>canaux</a:t>
            </a:r>
            <a:endParaRPr lang="en-US" dirty="0"/>
          </a:p>
        </p:txBody>
      </p:sp>
      <p:sp>
        <p:nvSpPr>
          <p:cNvPr id="5" name="ZoneTexte 4"/>
          <p:cNvSpPr txBox="1"/>
          <p:nvPr/>
        </p:nvSpPr>
        <p:spPr>
          <a:xfrm>
            <a:off x="1187672" y="2850305"/>
            <a:ext cx="6064468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800" dirty="0" smtClean="0">
                <a:latin typeface="Arial" pitchFamily="34" charset="0"/>
                <a:cs typeface="Arial" pitchFamily="34" charset="0"/>
              </a:rPr>
              <a:t>TAILLE PACKET AUDIO = (FREQ / 500) * </a:t>
            </a:r>
            <a:r>
              <a:rPr lang="en-US" sz="1800" dirty="0" err="1" smtClean="0">
                <a:latin typeface="Arial" pitchFamily="34" charset="0"/>
                <a:cs typeface="Arial" pitchFamily="34" charset="0"/>
              </a:rPr>
              <a:t>nb</a:t>
            </a:r>
            <a:r>
              <a:rPr lang="en-US" sz="1800" dirty="0" smtClean="0">
                <a:latin typeface="Arial" pitchFamily="34" charset="0"/>
                <a:cs typeface="Arial" pitchFamily="34" charset="0"/>
              </a:rPr>
              <a:t> channel</a:t>
            </a:r>
            <a:endParaRPr lang="en-US" sz="1800" b="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2050" name="Picture 2" descr="C:\Users\samux\Desktop\ARM-internship-report\report\pcm_stereo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91473" y="3710980"/>
            <a:ext cx="6877051" cy="17526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USB Device: USB Audio</a:t>
            </a:r>
            <a:endParaRPr lang="en-US" dirty="0"/>
          </a:p>
        </p:txBody>
      </p:sp>
      <p:sp>
        <p:nvSpPr>
          <p:cNvPr id="4" name="ZoneTexte 3"/>
          <p:cNvSpPr txBox="1"/>
          <p:nvPr/>
        </p:nvSpPr>
        <p:spPr>
          <a:xfrm>
            <a:off x="1524000" y="975360"/>
            <a:ext cx="6156960" cy="544764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en-US" sz="1200" b="0" dirty="0" smtClean="0">
                <a:solidFill>
                  <a:srgbClr val="35BB58"/>
                </a:solidFill>
              </a:rPr>
              <a:t>// frequency: 48 kHz</a:t>
            </a:r>
          </a:p>
          <a:p>
            <a:pPr algn="l"/>
            <a:r>
              <a:rPr lang="en-US" sz="1200" b="0" dirty="0" smtClean="0">
                <a:solidFill>
                  <a:srgbClr val="FF0000"/>
                </a:solidFill>
              </a:rPr>
              <a:t>#define </a:t>
            </a:r>
            <a:r>
              <a:rPr lang="en-US" sz="1200" b="0" dirty="0" smtClean="0">
                <a:solidFill>
                  <a:srgbClr val="000000"/>
                </a:solidFill>
              </a:rPr>
              <a:t>FREQ_IN      </a:t>
            </a:r>
            <a:r>
              <a:rPr lang="en-US" sz="1200" b="0" dirty="0" smtClean="0">
                <a:solidFill>
                  <a:srgbClr val="FF0000"/>
                </a:solidFill>
              </a:rPr>
              <a:t>48000</a:t>
            </a:r>
          </a:p>
          <a:p>
            <a:pPr algn="l"/>
            <a:r>
              <a:rPr lang="en-US" sz="1200" b="0" dirty="0" smtClean="0">
                <a:solidFill>
                  <a:srgbClr val="FF0000"/>
                </a:solidFill>
              </a:rPr>
              <a:t>#define</a:t>
            </a:r>
            <a:r>
              <a:rPr lang="en-US" sz="1200" b="0" dirty="0" smtClean="0">
                <a:solidFill>
                  <a:srgbClr val="000000"/>
                </a:solidFill>
              </a:rPr>
              <a:t> FREQ_OUT  </a:t>
            </a:r>
            <a:r>
              <a:rPr lang="en-US" sz="1200" b="0" dirty="0" smtClean="0">
                <a:solidFill>
                  <a:srgbClr val="FF0000"/>
                </a:solidFill>
              </a:rPr>
              <a:t>48000</a:t>
            </a:r>
          </a:p>
          <a:p>
            <a:pPr algn="l"/>
            <a:endParaRPr lang="en-US" sz="1200" b="0" dirty="0" smtClean="0">
              <a:solidFill>
                <a:srgbClr val="000000"/>
              </a:solidFill>
            </a:endParaRPr>
          </a:p>
          <a:p>
            <a:pPr algn="l"/>
            <a:r>
              <a:rPr lang="en-US" sz="1200" b="0" dirty="0" smtClean="0">
                <a:solidFill>
                  <a:srgbClr val="35BB58"/>
                </a:solidFill>
              </a:rPr>
              <a:t>// 2 channels: stereo</a:t>
            </a:r>
          </a:p>
          <a:p>
            <a:pPr algn="l"/>
            <a:r>
              <a:rPr lang="en-US" sz="1200" b="0" dirty="0" smtClean="0">
                <a:solidFill>
                  <a:srgbClr val="FF0000"/>
                </a:solidFill>
              </a:rPr>
              <a:t>#define </a:t>
            </a:r>
            <a:r>
              <a:rPr lang="en-US" sz="1200" b="0" dirty="0" smtClean="0">
                <a:solidFill>
                  <a:srgbClr val="000000"/>
                </a:solidFill>
              </a:rPr>
              <a:t>NB_CHA_IN      </a:t>
            </a:r>
            <a:r>
              <a:rPr lang="en-US" sz="1200" b="0" dirty="0" smtClean="0">
                <a:solidFill>
                  <a:srgbClr val="FF0000"/>
                </a:solidFill>
              </a:rPr>
              <a:t>2</a:t>
            </a:r>
          </a:p>
          <a:p>
            <a:pPr algn="l"/>
            <a:r>
              <a:rPr lang="en-US" sz="1200" b="0" dirty="0" smtClean="0">
                <a:solidFill>
                  <a:srgbClr val="FF0000"/>
                </a:solidFill>
              </a:rPr>
              <a:t>#define </a:t>
            </a:r>
            <a:r>
              <a:rPr lang="en-US" sz="1200" b="0" dirty="0" smtClean="0">
                <a:solidFill>
                  <a:srgbClr val="000000"/>
                </a:solidFill>
              </a:rPr>
              <a:t>NB_CHA_OUT  </a:t>
            </a:r>
            <a:r>
              <a:rPr lang="en-US" sz="1200" b="0" dirty="0" smtClean="0">
                <a:solidFill>
                  <a:srgbClr val="FF0000"/>
                </a:solidFill>
              </a:rPr>
              <a:t>2</a:t>
            </a:r>
          </a:p>
          <a:p>
            <a:pPr algn="l"/>
            <a:endParaRPr lang="en-US" sz="1200" b="0" dirty="0" smtClean="0">
              <a:solidFill>
                <a:srgbClr val="000000"/>
              </a:solidFill>
            </a:endParaRPr>
          </a:p>
          <a:p>
            <a:pPr algn="l"/>
            <a:r>
              <a:rPr lang="en-US" sz="1200" b="0" dirty="0" smtClean="0">
                <a:solidFill>
                  <a:srgbClr val="FF0000"/>
                </a:solidFill>
              </a:rPr>
              <a:t>#define </a:t>
            </a:r>
            <a:r>
              <a:rPr lang="en-US" sz="1200" b="0" dirty="0" smtClean="0">
                <a:solidFill>
                  <a:srgbClr val="000000"/>
                </a:solidFill>
              </a:rPr>
              <a:t>LENGTH_AUDIO_PACKET_IN         (FREQ_IN     / </a:t>
            </a:r>
            <a:r>
              <a:rPr lang="en-US" sz="1200" b="0" dirty="0" smtClean="0">
                <a:solidFill>
                  <a:srgbClr val="FF0000"/>
                </a:solidFill>
              </a:rPr>
              <a:t>500</a:t>
            </a:r>
            <a:r>
              <a:rPr lang="en-US" sz="1200" b="0" dirty="0" smtClean="0">
                <a:solidFill>
                  <a:srgbClr val="000000"/>
                </a:solidFill>
              </a:rPr>
              <a:t>) * NB_CHA_IN</a:t>
            </a:r>
          </a:p>
          <a:p>
            <a:pPr algn="l"/>
            <a:r>
              <a:rPr lang="en-US" sz="1200" b="0" dirty="0" smtClean="0">
                <a:solidFill>
                  <a:srgbClr val="FF0000"/>
                </a:solidFill>
              </a:rPr>
              <a:t>#define </a:t>
            </a:r>
            <a:r>
              <a:rPr lang="en-US" sz="1200" b="0" dirty="0" smtClean="0">
                <a:solidFill>
                  <a:srgbClr val="000000"/>
                </a:solidFill>
              </a:rPr>
              <a:t>LENGTH_AUDIO_PACKET_OUT     (FREQ_OUT / </a:t>
            </a:r>
            <a:r>
              <a:rPr lang="en-US" sz="1200" b="0" dirty="0" smtClean="0">
                <a:solidFill>
                  <a:srgbClr val="FF0000"/>
                </a:solidFill>
              </a:rPr>
              <a:t>500</a:t>
            </a:r>
            <a:r>
              <a:rPr lang="en-US" sz="1200" b="0" dirty="0" smtClean="0">
                <a:solidFill>
                  <a:srgbClr val="000000"/>
                </a:solidFill>
              </a:rPr>
              <a:t>) * NB_CHA_OUT</a:t>
            </a:r>
          </a:p>
          <a:p>
            <a:pPr algn="l"/>
            <a:endParaRPr lang="en-US" sz="1200" b="0" dirty="0" smtClean="0">
              <a:solidFill>
                <a:srgbClr val="000000"/>
              </a:solidFill>
            </a:endParaRPr>
          </a:p>
          <a:p>
            <a:pPr algn="l"/>
            <a:r>
              <a:rPr lang="en-US" sz="1200" b="0" dirty="0" err="1" smtClean="0">
                <a:solidFill>
                  <a:srgbClr val="000000"/>
                </a:solidFill>
              </a:rPr>
              <a:t>USBAudio</a:t>
            </a:r>
            <a:r>
              <a:rPr lang="en-US" sz="1200" b="0" dirty="0" smtClean="0">
                <a:solidFill>
                  <a:srgbClr val="000000"/>
                </a:solidFill>
              </a:rPr>
              <a:t> audio(FREQ_IN,  NB_CHA_IN,     FREQ_OUT,  NB_CHA_OUT);</a:t>
            </a:r>
          </a:p>
          <a:p>
            <a:pPr algn="l"/>
            <a:r>
              <a:rPr lang="en-US" sz="1200" b="0" dirty="0" smtClean="0">
                <a:solidFill>
                  <a:srgbClr val="000000"/>
                </a:solidFill>
              </a:rPr>
              <a:t> </a:t>
            </a:r>
          </a:p>
          <a:p>
            <a:pPr algn="l"/>
            <a:r>
              <a:rPr lang="en-US" sz="1200" b="0" dirty="0" err="1" smtClean="0">
                <a:solidFill>
                  <a:srgbClr val="0070C0"/>
                </a:solidFill>
              </a:rPr>
              <a:t>int</a:t>
            </a:r>
            <a:r>
              <a:rPr lang="en-US" sz="1200" b="0" dirty="0" smtClean="0">
                <a:solidFill>
                  <a:srgbClr val="000000"/>
                </a:solidFill>
              </a:rPr>
              <a:t> main() {</a:t>
            </a:r>
          </a:p>
          <a:p>
            <a:pPr algn="l"/>
            <a:r>
              <a:rPr lang="en-US" sz="1200" b="0" dirty="0" smtClean="0">
                <a:solidFill>
                  <a:srgbClr val="000000"/>
                </a:solidFill>
              </a:rPr>
              <a:t>    </a:t>
            </a:r>
            <a:r>
              <a:rPr lang="en-US" sz="1200" b="0" dirty="0" err="1" smtClean="0">
                <a:solidFill>
                  <a:srgbClr val="0070C0"/>
                </a:solidFill>
              </a:rPr>
              <a:t>int</a:t>
            </a:r>
            <a:r>
              <a:rPr lang="en-US" sz="1200" b="0" dirty="0" smtClean="0">
                <a:solidFill>
                  <a:srgbClr val="000000"/>
                </a:solidFill>
              </a:rPr>
              <a:t> </a:t>
            </a:r>
            <a:r>
              <a:rPr lang="en-US" sz="1200" b="0" dirty="0" err="1" smtClean="0">
                <a:solidFill>
                  <a:srgbClr val="000000"/>
                </a:solidFill>
              </a:rPr>
              <a:t>buf_stream_in</a:t>
            </a:r>
            <a:r>
              <a:rPr lang="en-US" sz="1200" b="0" dirty="0" smtClean="0">
                <a:solidFill>
                  <a:srgbClr val="000000"/>
                </a:solidFill>
              </a:rPr>
              <a:t>[LENGTH_AUDIO_PACKET_IN / </a:t>
            </a:r>
            <a:r>
              <a:rPr lang="en-US" sz="1200" b="0" dirty="0" err="1" smtClean="0">
                <a:solidFill>
                  <a:srgbClr val="0070C0"/>
                </a:solidFill>
              </a:rPr>
              <a:t>sizeof</a:t>
            </a:r>
            <a:r>
              <a:rPr lang="en-US" sz="1200" b="0" dirty="0" smtClean="0">
                <a:solidFill>
                  <a:srgbClr val="0070C0"/>
                </a:solidFill>
              </a:rPr>
              <a:t>(</a:t>
            </a:r>
            <a:r>
              <a:rPr lang="en-US" sz="1200" b="0" dirty="0" err="1" smtClean="0">
                <a:solidFill>
                  <a:srgbClr val="0070C0"/>
                </a:solidFill>
              </a:rPr>
              <a:t>int</a:t>
            </a:r>
            <a:r>
              <a:rPr lang="en-US" sz="1200" b="0" dirty="0" smtClean="0">
                <a:solidFill>
                  <a:srgbClr val="0070C0"/>
                </a:solidFill>
              </a:rPr>
              <a:t>)</a:t>
            </a:r>
            <a:r>
              <a:rPr lang="en-US" sz="1200" b="0" dirty="0" smtClean="0">
                <a:solidFill>
                  <a:srgbClr val="000000"/>
                </a:solidFill>
              </a:rPr>
              <a:t>];</a:t>
            </a:r>
          </a:p>
          <a:p>
            <a:pPr algn="l"/>
            <a:r>
              <a:rPr lang="en-US" sz="1200" b="0" dirty="0" smtClean="0">
                <a:solidFill>
                  <a:srgbClr val="000000"/>
                </a:solidFill>
              </a:rPr>
              <a:t>    </a:t>
            </a:r>
            <a:r>
              <a:rPr lang="en-US" sz="1200" b="0" dirty="0" err="1" smtClean="0">
                <a:solidFill>
                  <a:srgbClr val="0070C0"/>
                </a:solidFill>
              </a:rPr>
              <a:t>int</a:t>
            </a:r>
            <a:r>
              <a:rPr lang="en-US" sz="1200" b="0" dirty="0" smtClean="0">
                <a:solidFill>
                  <a:srgbClr val="000000"/>
                </a:solidFill>
              </a:rPr>
              <a:t> </a:t>
            </a:r>
            <a:r>
              <a:rPr lang="en-US" sz="1200" b="0" dirty="0" err="1" smtClean="0">
                <a:solidFill>
                  <a:srgbClr val="000000"/>
                </a:solidFill>
              </a:rPr>
              <a:t>buf_stream_out</a:t>
            </a:r>
            <a:r>
              <a:rPr lang="en-US" sz="1200" b="0" dirty="0" smtClean="0">
                <a:solidFill>
                  <a:srgbClr val="000000"/>
                </a:solidFill>
              </a:rPr>
              <a:t>[LENGTH_AUDIO_PACKET_OUT / </a:t>
            </a:r>
            <a:r>
              <a:rPr lang="en-US" sz="1200" b="0" dirty="0" err="1" smtClean="0">
                <a:solidFill>
                  <a:srgbClr val="0070C0"/>
                </a:solidFill>
              </a:rPr>
              <a:t>sizeof</a:t>
            </a:r>
            <a:r>
              <a:rPr lang="en-US" sz="1200" b="0" dirty="0" smtClean="0">
                <a:solidFill>
                  <a:srgbClr val="0070C0"/>
                </a:solidFill>
              </a:rPr>
              <a:t>(</a:t>
            </a:r>
            <a:r>
              <a:rPr lang="en-US" sz="1200" b="0" dirty="0" err="1" smtClean="0">
                <a:solidFill>
                  <a:srgbClr val="0070C0"/>
                </a:solidFill>
              </a:rPr>
              <a:t>int</a:t>
            </a:r>
            <a:r>
              <a:rPr lang="en-US" sz="1200" b="0" dirty="0" smtClean="0">
                <a:solidFill>
                  <a:srgbClr val="0070C0"/>
                </a:solidFill>
              </a:rPr>
              <a:t>)</a:t>
            </a:r>
            <a:r>
              <a:rPr lang="en-US" sz="1200" b="0" dirty="0" smtClean="0">
                <a:solidFill>
                  <a:srgbClr val="000000"/>
                </a:solidFill>
              </a:rPr>
              <a:t>];</a:t>
            </a:r>
          </a:p>
          <a:p>
            <a:pPr algn="l"/>
            <a:r>
              <a:rPr lang="en-US" sz="1200" b="0" dirty="0" smtClean="0">
                <a:solidFill>
                  <a:srgbClr val="000000"/>
                </a:solidFill>
              </a:rPr>
              <a:t> </a:t>
            </a:r>
            <a:r>
              <a:rPr lang="en-US" sz="1200" b="0" dirty="0" smtClean="0">
                <a:solidFill>
                  <a:srgbClr val="000000"/>
                </a:solidFill>
              </a:rPr>
              <a:t>   </a:t>
            </a:r>
            <a:r>
              <a:rPr lang="en-US" sz="1200" b="0" dirty="0" err="1" smtClean="0">
                <a:solidFill>
                  <a:srgbClr val="0070C0"/>
                </a:solidFill>
              </a:rPr>
              <a:t>int</a:t>
            </a:r>
            <a:r>
              <a:rPr lang="en-US" sz="1200" b="0" dirty="0" smtClean="0">
                <a:solidFill>
                  <a:srgbClr val="000000"/>
                </a:solidFill>
              </a:rPr>
              <a:t> * </a:t>
            </a:r>
            <a:r>
              <a:rPr lang="en-US" sz="1200" b="0" dirty="0" err="1" smtClean="0">
                <a:solidFill>
                  <a:srgbClr val="000000"/>
                </a:solidFill>
              </a:rPr>
              <a:t>buf_in</a:t>
            </a:r>
            <a:r>
              <a:rPr lang="en-US" sz="1200" b="0" dirty="0" smtClean="0">
                <a:solidFill>
                  <a:srgbClr val="000000"/>
                </a:solidFill>
              </a:rPr>
              <a:t> = </a:t>
            </a:r>
            <a:r>
              <a:rPr lang="en-US" sz="1200" b="0" dirty="0" err="1" smtClean="0">
                <a:solidFill>
                  <a:srgbClr val="000000"/>
                </a:solidFill>
              </a:rPr>
              <a:t>buf_stream_in</a:t>
            </a:r>
            <a:r>
              <a:rPr lang="en-US" sz="1200" b="0" dirty="0" smtClean="0">
                <a:solidFill>
                  <a:srgbClr val="000000"/>
                </a:solidFill>
              </a:rPr>
              <a:t>;</a:t>
            </a:r>
          </a:p>
          <a:p>
            <a:pPr algn="l"/>
            <a:r>
              <a:rPr lang="en-US" sz="1200" b="0" dirty="0" smtClean="0">
                <a:solidFill>
                  <a:srgbClr val="000000"/>
                </a:solidFill>
              </a:rPr>
              <a:t> </a:t>
            </a:r>
            <a:r>
              <a:rPr lang="en-US" sz="1200" b="0" dirty="0" smtClean="0">
                <a:solidFill>
                  <a:srgbClr val="000000"/>
                </a:solidFill>
              </a:rPr>
              <a:t>   </a:t>
            </a:r>
            <a:r>
              <a:rPr lang="en-US" sz="1200" b="0" dirty="0" err="1" smtClean="0">
                <a:solidFill>
                  <a:srgbClr val="0070C0"/>
                </a:solidFill>
              </a:rPr>
              <a:t>int</a:t>
            </a:r>
            <a:r>
              <a:rPr lang="en-US" sz="1200" b="0" dirty="0" smtClean="0">
                <a:solidFill>
                  <a:srgbClr val="000000"/>
                </a:solidFill>
              </a:rPr>
              <a:t> * </a:t>
            </a:r>
            <a:r>
              <a:rPr lang="en-US" sz="1200" b="0" dirty="0" err="1" smtClean="0">
                <a:solidFill>
                  <a:srgbClr val="000000"/>
                </a:solidFill>
              </a:rPr>
              <a:t>buf_out</a:t>
            </a:r>
            <a:r>
              <a:rPr lang="en-US" sz="1200" b="0" dirty="0" smtClean="0">
                <a:solidFill>
                  <a:srgbClr val="000000"/>
                </a:solidFill>
              </a:rPr>
              <a:t> = </a:t>
            </a:r>
            <a:r>
              <a:rPr lang="en-US" sz="1200" b="0" dirty="0" err="1" smtClean="0">
                <a:solidFill>
                  <a:srgbClr val="000000"/>
                </a:solidFill>
              </a:rPr>
              <a:t>buf_stream_out</a:t>
            </a:r>
            <a:r>
              <a:rPr lang="en-US" sz="1200" b="0" dirty="0" smtClean="0">
                <a:solidFill>
                  <a:srgbClr val="000000"/>
                </a:solidFill>
              </a:rPr>
              <a:t>;</a:t>
            </a:r>
            <a:endParaRPr lang="en-US" sz="1200" b="0" dirty="0" smtClean="0">
              <a:solidFill>
                <a:srgbClr val="000000"/>
              </a:solidFill>
            </a:endParaRPr>
          </a:p>
          <a:p>
            <a:pPr algn="l"/>
            <a:endParaRPr lang="en-US" sz="1200" b="0" dirty="0" smtClean="0">
              <a:solidFill>
                <a:srgbClr val="000000"/>
              </a:solidFill>
            </a:endParaRPr>
          </a:p>
          <a:p>
            <a:pPr algn="l"/>
            <a:r>
              <a:rPr lang="en-US" sz="1200" b="0" dirty="0" smtClean="0">
                <a:solidFill>
                  <a:srgbClr val="000000"/>
                </a:solidFill>
              </a:rPr>
              <a:t>    </a:t>
            </a:r>
            <a:r>
              <a:rPr lang="en-US" sz="1200" b="0" dirty="0" smtClean="0">
                <a:solidFill>
                  <a:srgbClr val="0070C0"/>
                </a:solidFill>
              </a:rPr>
              <a:t>while</a:t>
            </a:r>
            <a:r>
              <a:rPr lang="en-US" sz="1200" b="0" dirty="0" smtClean="0">
                <a:solidFill>
                  <a:srgbClr val="000000"/>
                </a:solidFill>
              </a:rPr>
              <a:t> (</a:t>
            </a:r>
            <a:r>
              <a:rPr lang="en-US" sz="1200" b="0" dirty="0" smtClean="0">
                <a:solidFill>
                  <a:srgbClr val="FF0000"/>
                </a:solidFill>
              </a:rPr>
              <a:t>1</a:t>
            </a:r>
            <a:r>
              <a:rPr lang="en-US" sz="1200" b="0" dirty="0" smtClean="0">
                <a:solidFill>
                  <a:srgbClr val="000000"/>
                </a:solidFill>
              </a:rPr>
              <a:t>) {</a:t>
            </a:r>
            <a:endParaRPr lang="en-US" sz="1200" b="0" dirty="0" smtClean="0">
              <a:solidFill>
                <a:srgbClr val="35BB58"/>
              </a:solidFill>
            </a:endParaRPr>
          </a:p>
          <a:p>
            <a:pPr algn="l"/>
            <a:r>
              <a:rPr lang="en-US" sz="1200" b="0" dirty="0" smtClean="0">
                <a:solidFill>
                  <a:srgbClr val="35BB58"/>
                </a:solidFill>
              </a:rPr>
              <a:t>        // read and write an audio </a:t>
            </a:r>
            <a:r>
              <a:rPr lang="en-US" sz="1200" b="0" dirty="0" smtClean="0">
                <a:solidFill>
                  <a:srgbClr val="35BB58"/>
                </a:solidFill>
              </a:rPr>
              <a:t>packet on the same frame</a:t>
            </a:r>
            <a:endParaRPr lang="en-US" sz="1200" b="0" dirty="0" smtClean="0">
              <a:solidFill>
                <a:srgbClr val="35BB58"/>
              </a:solidFill>
            </a:endParaRPr>
          </a:p>
          <a:p>
            <a:pPr algn="l"/>
            <a:r>
              <a:rPr lang="en-US" sz="1200" b="0" dirty="0" smtClean="0">
                <a:solidFill>
                  <a:srgbClr val="000000"/>
                </a:solidFill>
              </a:rPr>
              <a:t>        </a:t>
            </a:r>
            <a:r>
              <a:rPr lang="en-US" sz="1200" b="0" dirty="0" err="1" smtClean="0">
                <a:solidFill>
                  <a:srgbClr val="000000"/>
                </a:solidFill>
              </a:rPr>
              <a:t>audio.readWrite</a:t>
            </a:r>
            <a:r>
              <a:rPr lang="en-US" sz="1200" b="0" dirty="0" smtClean="0">
                <a:solidFill>
                  <a:srgbClr val="000000"/>
                </a:solidFill>
              </a:rPr>
              <a:t>((uint8_t *)</a:t>
            </a:r>
            <a:r>
              <a:rPr lang="en-US" sz="1200" b="0" dirty="0" err="1" smtClean="0">
                <a:solidFill>
                  <a:srgbClr val="000000"/>
                </a:solidFill>
              </a:rPr>
              <a:t>buf_in</a:t>
            </a:r>
            <a:r>
              <a:rPr lang="en-US" sz="1200" b="0" dirty="0" smtClean="0">
                <a:solidFill>
                  <a:srgbClr val="000000"/>
                </a:solidFill>
              </a:rPr>
              <a:t>, (uint8_t *)</a:t>
            </a:r>
            <a:r>
              <a:rPr lang="en-US" sz="1200" b="0" dirty="0" err="1" smtClean="0">
                <a:solidFill>
                  <a:srgbClr val="000000"/>
                </a:solidFill>
              </a:rPr>
              <a:t>buf_out</a:t>
            </a:r>
            <a:r>
              <a:rPr lang="en-US" sz="1200" b="0" dirty="0" smtClean="0">
                <a:solidFill>
                  <a:srgbClr val="000000"/>
                </a:solidFill>
              </a:rPr>
              <a:t>);</a:t>
            </a:r>
          </a:p>
          <a:p>
            <a:pPr algn="l"/>
            <a:r>
              <a:rPr lang="en-US" sz="1200" b="0" dirty="0" smtClean="0">
                <a:solidFill>
                  <a:srgbClr val="000000"/>
                </a:solidFill>
              </a:rPr>
              <a:t>        </a:t>
            </a:r>
            <a:endParaRPr lang="en-US" sz="1200" b="0" dirty="0" smtClean="0">
              <a:solidFill>
                <a:srgbClr val="35BB58"/>
              </a:solidFill>
            </a:endParaRPr>
          </a:p>
          <a:p>
            <a:pPr algn="l"/>
            <a:r>
              <a:rPr lang="en-US" sz="1200" b="0" dirty="0" smtClean="0">
                <a:solidFill>
                  <a:srgbClr val="35BB58"/>
                </a:solidFill>
              </a:rPr>
              <a:t>        // </a:t>
            </a:r>
            <a:r>
              <a:rPr lang="en-US" sz="1200" b="0" dirty="0" smtClean="0">
                <a:solidFill>
                  <a:srgbClr val="35BB58"/>
                </a:solidFill>
              </a:rPr>
              <a:t>swap buffers</a:t>
            </a:r>
            <a:endParaRPr lang="en-US" sz="1200" b="0" dirty="0" smtClean="0">
              <a:solidFill>
                <a:srgbClr val="35BB58"/>
              </a:solidFill>
            </a:endParaRPr>
          </a:p>
          <a:p>
            <a:pPr algn="l"/>
            <a:r>
              <a:rPr lang="en-US" sz="1200" b="0" dirty="0" smtClean="0">
                <a:solidFill>
                  <a:srgbClr val="000000"/>
                </a:solidFill>
              </a:rPr>
              <a:t>        </a:t>
            </a:r>
            <a:r>
              <a:rPr lang="en-US" sz="1200" b="0" dirty="0" err="1" smtClean="0">
                <a:solidFill>
                  <a:srgbClr val="000000"/>
                </a:solidFill>
              </a:rPr>
              <a:t>tmp</a:t>
            </a:r>
            <a:r>
              <a:rPr lang="en-US" sz="1200" b="0" dirty="0" smtClean="0">
                <a:solidFill>
                  <a:srgbClr val="000000"/>
                </a:solidFill>
              </a:rPr>
              <a:t> = </a:t>
            </a:r>
            <a:r>
              <a:rPr lang="en-US" sz="1200" b="0" dirty="0" err="1" smtClean="0">
                <a:solidFill>
                  <a:srgbClr val="000000"/>
                </a:solidFill>
              </a:rPr>
              <a:t>buf_in</a:t>
            </a:r>
            <a:r>
              <a:rPr lang="en-US" sz="1200" b="0" dirty="0" smtClean="0">
                <a:solidFill>
                  <a:srgbClr val="000000"/>
                </a:solidFill>
              </a:rPr>
              <a:t>;</a:t>
            </a:r>
          </a:p>
          <a:p>
            <a:pPr algn="l"/>
            <a:r>
              <a:rPr lang="en-US" sz="1200" b="0" dirty="0" smtClean="0">
                <a:solidFill>
                  <a:srgbClr val="000000"/>
                </a:solidFill>
              </a:rPr>
              <a:t> </a:t>
            </a:r>
            <a:r>
              <a:rPr lang="en-US" sz="1200" b="0" dirty="0" smtClean="0">
                <a:solidFill>
                  <a:srgbClr val="000000"/>
                </a:solidFill>
              </a:rPr>
              <a:t>       </a:t>
            </a:r>
            <a:r>
              <a:rPr lang="en-US" sz="1200" b="0" dirty="0" err="1" smtClean="0">
                <a:solidFill>
                  <a:srgbClr val="000000"/>
                </a:solidFill>
              </a:rPr>
              <a:t>buf_in</a:t>
            </a:r>
            <a:r>
              <a:rPr lang="en-US" sz="1200" b="0" dirty="0" smtClean="0">
                <a:solidFill>
                  <a:srgbClr val="000000"/>
                </a:solidFill>
              </a:rPr>
              <a:t> = </a:t>
            </a:r>
            <a:r>
              <a:rPr lang="en-US" sz="1200" b="0" dirty="0" err="1" smtClean="0">
                <a:solidFill>
                  <a:srgbClr val="000000"/>
                </a:solidFill>
              </a:rPr>
              <a:t>buf_out</a:t>
            </a:r>
            <a:r>
              <a:rPr lang="en-US" sz="1200" b="0" dirty="0" smtClean="0">
                <a:solidFill>
                  <a:srgbClr val="000000"/>
                </a:solidFill>
              </a:rPr>
              <a:t>;</a:t>
            </a:r>
          </a:p>
          <a:p>
            <a:pPr algn="l"/>
            <a:r>
              <a:rPr lang="en-US" sz="1200" b="0" dirty="0" smtClean="0">
                <a:solidFill>
                  <a:srgbClr val="000000"/>
                </a:solidFill>
              </a:rPr>
              <a:t> </a:t>
            </a:r>
            <a:r>
              <a:rPr lang="en-US" sz="1200" b="0" dirty="0" smtClean="0">
                <a:solidFill>
                  <a:srgbClr val="000000"/>
                </a:solidFill>
              </a:rPr>
              <a:t>       </a:t>
            </a:r>
            <a:r>
              <a:rPr lang="en-US" sz="1200" b="0" dirty="0" err="1" smtClean="0">
                <a:solidFill>
                  <a:srgbClr val="000000"/>
                </a:solidFill>
              </a:rPr>
              <a:t>buf_out</a:t>
            </a:r>
            <a:r>
              <a:rPr lang="en-US" sz="1200" b="0" dirty="0" smtClean="0">
                <a:solidFill>
                  <a:srgbClr val="000000"/>
                </a:solidFill>
              </a:rPr>
              <a:t> = </a:t>
            </a:r>
            <a:r>
              <a:rPr lang="en-US" sz="1200" b="0" dirty="0" err="1" smtClean="0">
                <a:solidFill>
                  <a:srgbClr val="000000"/>
                </a:solidFill>
              </a:rPr>
              <a:t>tmp</a:t>
            </a:r>
            <a:r>
              <a:rPr lang="en-US" sz="1200" b="0" dirty="0" smtClean="0">
                <a:solidFill>
                  <a:srgbClr val="000000"/>
                </a:solidFill>
              </a:rPr>
              <a:t>;</a:t>
            </a:r>
            <a:endParaRPr lang="en-US" sz="1200" b="0" dirty="0" smtClean="0">
              <a:solidFill>
                <a:srgbClr val="000000"/>
              </a:solidFill>
            </a:endParaRPr>
          </a:p>
          <a:p>
            <a:pPr algn="l"/>
            <a:r>
              <a:rPr lang="en-US" sz="1200" b="0" dirty="0" smtClean="0">
                <a:solidFill>
                  <a:srgbClr val="000000"/>
                </a:solidFill>
              </a:rPr>
              <a:t>    }</a:t>
            </a:r>
          </a:p>
          <a:p>
            <a:pPr algn="l"/>
            <a:r>
              <a:rPr lang="en-US" sz="1200" b="0" dirty="0" smtClean="0">
                <a:solidFill>
                  <a:srgbClr val="000000"/>
                </a:solidFill>
              </a:rPr>
              <a:t>}</a:t>
            </a:r>
            <a:endParaRPr lang="en-US" sz="1200" b="0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USB Device: USB Audio</a:t>
            </a:r>
            <a:endParaRPr lang="en-US" dirty="0"/>
          </a:p>
        </p:txBody>
      </p:sp>
      <p:pic>
        <p:nvPicPr>
          <p:cNvPr id="4098" name="Picture 2" descr="C:\Users\samux\Desktop\ARM-internship-report\report\i2s_usb_audio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15022" y="2503113"/>
            <a:ext cx="2505328" cy="3340437"/>
          </a:xfrm>
          <a:prstGeom prst="rect">
            <a:avLst/>
          </a:prstGeom>
          <a:noFill/>
        </p:spPr>
      </p:pic>
      <p:pic>
        <p:nvPicPr>
          <p:cNvPr id="4099" name="Picture 3" descr="C:\Users\samux\Desktop\ARM-internship-report\report\usb_audio_playback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659786" y="2570225"/>
            <a:ext cx="5124014" cy="3215715"/>
          </a:xfrm>
          <a:prstGeom prst="rect">
            <a:avLst/>
          </a:prstGeom>
          <a:noFill/>
        </p:spPr>
      </p:pic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>
          <a:xfrm>
            <a:off x="217488" y="906463"/>
            <a:ext cx="8775700" cy="1311220"/>
          </a:xfrm>
        </p:spPr>
        <p:txBody>
          <a:bodyPr/>
          <a:lstStyle/>
          <a:p>
            <a:r>
              <a:rPr lang="en-US" dirty="0" smtClean="0"/>
              <a:t>Tests de la </a:t>
            </a:r>
            <a:r>
              <a:rPr lang="en-US" dirty="0" err="1" smtClean="0"/>
              <a:t>classe</a:t>
            </a:r>
            <a:r>
              <a:rPr lang="en-US" dirty="0" smtClean="0"/>
              <a:t> USB Audio:</a:t>
            </a:r>
          </a:p>
          <a:p>
            <a:pPr lvl="1"/>
            <a:r>
              <a:rPr lang="en-US" dirty="0" smtClean="0"/>
              <a:t>I2S/I2C DAC pour la </a:t>
            </a:r>
            <a:r>
              <a:rPr lang="en-US" dirty="0" err="1" smtClean="0"/>
              <a:t>réception</a:t>
            </a:r>
            <a:r>
              <a:rPr lang="en-US" dirty="0" smtClean="0"/>
              <a:t> de packets audio</a:t>
            </a:r>
          </a:p>
          <a:p>
            <a:pPr lvl="1"/>
            <a:r>
              <a:rPr lang="en-US" dirty="0" err="1" smtClean="0"/>
              <a:t>Logiciel</a:t>
            </a:r>
            <a:r>
              <a:rPr lang="en-US" dirty="0" smtClean="0"/>
              <a:t> </a:t>
            </a:r>
            <a:r>
              <a:rPr lang="en-US" dirty="0" err="1" smtClean="0"/>
              <a:t>permettant</a:t>
            </a:r>
            <a:r>
              <a:rPr lang="en-US" dirty="0" smtClean="0"/>
              <a:t> la capture de packets audio 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Internet des </a:t>
            </a:r>
            <a:r>
              <a:rPr lang="en-US" dirty="0" err="1" smtClean="0"/>
              <a:t>Objets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Introduction d’un nouveau standard d’HTML5 </a:t>
            </a:r>
            <a:r>
              <a:rPr lang="en-US" dirty="0" err="1" smtClean="0"/>
              <a:t>dans</a:t>
            </a:r>
            <a:r>
              <a:rPr lang="en-US" dirty="0" smtClean="0"/>
              <a:t> les </a:t>
            </a:r>
            <a:r>
              <a:rPr lang="en-US" dirty="0" err="1" smtClean="0"/>
              <a:t>systèmes</a:t>
            </a:r>
            <a:r>
              <a:rPr lang="en-US" dirty="0" smtClean="0"/>
              <a:t> </a:t>
            </a:r>
            <a:r>
              <a:rPr lang="en-US" dirty="0" err="1" smtClean="0"/>
              <a:t>embarqués</a:t>
            </a:r>
            <a:endParaRPr lang="en-US" dirty="0" smtClean="0"/>
          </a:p>
          <a:p>
            <a:pPr lvl="1"/>
            <a:r>
              <a:rPr lang="en-US" dirty="0" err="1" smtClean="0"/>
              <a:t>Connexion</a:t>
            </a:r>
            <a:r>
              <a:rPr lang="en-US" dirty="0" smtClean="0"/>
              <a:t> de </a:t>
            </a:r>
            <a:r>
              <a:rPr lang="en-US" dirty="0" err="1" smtClean="0"/>
              <a:t>capteurs</a:t>
            </a:r>
            <a:r>
              <a:rPr lang="en-US" dirty="0" smtClean="0"/>
              <a:t> à Internet:</a:t>
            </a:r>
          </a:p>
          <a:p>
            <a:pPr lvl="2"/>
            <a:r>
              <a:rPr lang="en-US" dirty="0" smtClean="0"/>
              <a:t>Premiers prototypes</a:t>
            </a:r>
          </a:p>
          <a:p>
            <a:pPr lvl="2"/>
            <a:r>
              <a:rPr lang="en-US" dirty="0" err="1" smtClean="0"/>
              <a:t>Démontre</a:t>
            </a:r>
            <a:r>
              <a:rPr lang="en-US" dirty="0" smtClean="0"/>
              <a:t> le </a:t>
            </a:r>
            <a:r>
              <a:rPr lang="en-US" dirty="0" err="1" smtClean="0"/>
              <a:t>potentiel</a:t>
            </a:r>
            <a:r>
              <a:rPr lang="en-US" dirty="0" smtClean="0"/>
              <a:t> de </a:t>
            </a:r>
            <a:r>
              <a:rPr lang="en-US" dirty="0" err="1" smtClean="0"/>
              <a:t>l’IdO</a:t>
            </a:r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 smtClean="0"/>
              <a:t>Un </a:t>
            </a:r>
            <a:r>
              <a:rPr lang="en-US" dirty="0" err="1" smtClean="0"/>
              <a:t>mbed</a:t>
            </a:r>
            <a:r>
              <a:rPr lang="en-US" dirty="0" smtClean="0"/>
              <a:t> </a:t>
            </a:r>
            <a:r>
              <a:rPr lang="en-US" dirty="0" err="1" smtClean="0"/>
              <a:t>reconnu</a:t>
            </a:r>
            <a:r>
              <a:rPr lang="en-US" dirty="0" smtClean="0"/>
              <a:t> en </a:t>
            </a:r>
            <a:r>
              <a:rPr lang="en-US" dirty="0" err="1" smtClean="0"/>
              <a:t>tant</a:t>
            </a:r>
            <a:r>
              <a:rPr lang="en-US" dirty="0" smtClean="0"/>
              <a:t> </a:t>
            </a:r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périphérique</a:t>
            </a:r>
            <a:r>
              <a:rPr lang="en-US" dirty="0" smtClean="0"/>
              <a:t> USB:</a:t>
            </a:r>
          </a:p>
          <a:p>
            <a:pPr lvl="1"/>
            <a:r>
              <a:rPr lang="en-US" dirty="0" smtClean="0"/>
              <a:t>HID: </a:t>
            </a:r>
            <a:r>
              <a:rPr lang="en-US" dirty="0" err="1" smtClean="0"/>
              <a:t>generique</a:t>
            </a:r>
            <a:r>
              <a:rPr lang="en-US" dirty="0" smtClean="0"/>
              <a:t> HID, </a:t>
            </a:r>
            <a:r>
              <a:rPr lang="en-US" dirty="0" err="1" smtClean="0"/>
              <a:t>souris</a:t>
            </a:r>
            <a:r>
              <a:rPr lang="en-US" dirty="0" smtClean="0"/>
              <a:t>, </a:t>
            </a:r>
            <a:r>
              <a:rPr lang="en-US" dirty="0" smtClean="0"/>
              <a:t>clavier</a:t>
            </a:r>
            <a:endParaRPr lang="en-US" dirty="0" smtClean="0"/>
          </a:p>
          <a:p>
            <a:pPr lvl="1"/>
            <a:r>
              <a:rPr lang="en-US" dirty="0" smtClean="0"/>
              <a:t>Port </a:t>
            </a:r>
            <a:r>
              <a:rPr lang="en-US" dirty="0" err="1" smtClean="0"/>
              <a:t>série</a:t>
            </a:r>
            <a:r>
              <a:rPr lang="en-US" dirty="0" smtClean="0"/>
              <a:t> </a:t>
            </a:r>
            <a:r>
              <a:rPr lang="en-US" dirty="0" err="1" smtClean="0"/>
              <a:t>virtuel</a:t>
            </a:r>
            <a:endParaRPr lang="en-US" dirty="0" smtClean="0"/>
          </a:p>
          <a:p>
            <a:pPr lvl="1"/>
            <a:r>
              <a:rPr lang="en-US" dirty="0" smtClean="0"/>
              <a:t>Mass Storage</a:t>
            </a:r>
          </a:p>
          <a:p>
            <a:pPr lvl="1"/>
            <a:r>
              <a:rPr lang="en-US" dirty="0" smtClean="0"/>
              <a:t>Audio</a:t>
            </a:r>
          </a:p>
          <a:p>
            <a:pPr lvl="1"/>
            <a:r>
              <a:rPr lang="en-US" dirty="0" smtClean="0"/>
              <a:t>MIDI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85957" y="2646035"/>
            <a:ext cx="8777287" cy="838200"/>
          </a:xfrm>
        </p:spPr>
        <p:txBody>
          <a:bodyPr/>
          <a:lstStyle/>
          <a:p>
            <a:pPr algn="ctr"/>
            <a:r>
              <a:rPr lang="en-US" dirty="0" smtClean="0"/>
              <a:t>Merci de </a:t>
            </a:r>
            <a:r>
              <a:rPr lang="en-US" dirty="0" err="1" smtClean="0"/>
              <a:t>votre</a:t>
            </a:r>
            <a:r>
              <a:rPr lang="en-US" dirty="0" smtClean="0"/>
              <a:t> attention!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Des questions ?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ARM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17488" y="1463493"/>
            <a:ext cx="8775700" cy="3655027"/>
          </a:xfrm>
        </p:spPr>
        <p:txBody>
          <a:bodyPr/>
          <a:lstStyle/>
          <a:p>
            <a:r>
              <a:rPr lang="en-US" dirty="0" err="1" smtClean="0"/>
              <a:t>Multinationale</a:t>
            </a:r>
            <a:r>
              <a:rPr lang="en-US" dirty="0" smtClean="0"/>
              <a:t> </a:t>
            </a:r>
            <a:r>
              <a:rPr lang="en-US" dirty="0" err="1" smtClean="0"/>
              <a:t>britannique</a:t>
            </a:r>
            <a:r>
              <a:rPr lang="en-US" dirty="0" smtClean="0"/>
              <a:t> </a:t>
            </a:r>
            <a:r>
              <a:rPr lang="en-US" dirty="0" err="1" smtClean="0"/>
              <a:t>spécialisée</a:t>
            </a:r>
            <a:r>
              <a:rPr lang="en-US" dirty="0" smtClean="0"/>
              <a:t> </a:t>
            </a:r>
            <a:r>
              <a:rPr lang="en-US" dirty="0" err="1" smtClean="0"/>
              <a:t>dans</a:t>
            </a:r>
            <a:r>
              <a:rPr lang="en-US" dirty="0" smtClean="0"/>
              <a:t> le </a:t>
            </a:r>
            <a:r>
              <a:rPr lang="en-US" dirty="0" err="1" smtClean="0"/>
              <a:t>développement</a:t>
            </a:r>
            <a:r>
              <a:rPr lang="en-US" dirty="0" smtClean="0"/>
              <a:t> de </a:t>
            </a:r>
            <a:r>
              <a:rPr lang="en-US" dirty="0" err="1" smtClean="0"/>
              <a:t>processeurs</a:t>
            </a:r>
            <a:r>
              <a:rPr lang="en-US" dirty="0" smtClean="0"/>
              <a:t> RISC:</a:t>
            </a:r>
          </a:p>
          <a:p>
            <a:pPr lvl="1"/>
            <a:r>
              <a:rPr lang="en-US" dirty="0" err="1" smtClean="0"/>
              <a:t>Fondée</a:t>
            </a:r>
            <a:r>
              <a:rPr lang="en-US" dirty="0" smtClean="0"/>
              <a:t> en </a:t>
            </a:r>
            <a:r>
              <a:rPr lang="en-US" dirty="0" err="1" smtClean="0"/>
              <a:t>novembre</a:t>
            </a:r>
            <a:r>
              <a:rPr lang="en-US" dirty="0" smtClean="0"/>
              <a:t> 1990 à la suite </a:t>
            </a:r>
            <a:r>
              <a:rPr lang="en-US" dirty="0" err="1" smtClean="0"/>
              <a:t>d’une</a:t>
            </a:r>
            <a:r>
              <a:rPr lang="en-US" dirty="0" smtClean="0"/>
              <a:t> joint-venture entre Acorn Computers, Apple Computer (Apple Inc.) and VLSI Technology (NXP semiconductor)</a:t>
            </a:r>
          </a:p>
          <a:p>
            <a:r>
              <a:rPr lang="en-US" dirty="0" smtClean="0"/>
              <a:t> </a:t>
            </a:r>
            <a:r>
              <a:rPr lang="en-US" dirty="0" err="1" smtClean="0"/>
              <a:t>Modèle</a:t>
            </a:r>
            <a:r>
              <a:rPr lang="en-US" dirty="0" smtClean="0"/>
              <a:t> </a:t>
            </a:r>
            <a:r>
              <a:rPr lang="en-US" dirty="0" err="1" smtClean="0"/>
              <a:t>économique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Conception de </a:t>
            </a:r>
            <a:r>
              <a:rPr lang="en-US" dirty="0" err="1" smtClean="0"/>
              <a:t>Propriétés</a:t>
            </a:r>
            <a:r>
              <a:rPr lang="en-US" dirty="0" smtClean="0"/>
              <a:t> </a:t>
            </a:r>
            <a:r>
              <a:rPr lang="en-US" dirty="0" err="1" smtClean="0"/>
              <a:t>Intellectuelles</a:t>
            </a:r>
            <a:endParaRPr lang="en-US" dirty="0" smtClean="0"/>
          </a:p>
          <a:p>
            <a:pPr lvl="1"/>
            <a:r>
              <a:rPr lang="en-US" dirty="0" smtClean="0"/>
              <a:t>Ne </a:t>
            </a:r>
            <a:r>
              <a:rPr lang="en-US" dirty="0" err="1" smtClean="0"/>
              <a:t>produit</a:t>
            </a:r>
            <a:r>
              <a:rPr lang="en-US" dirty="0" smtClean="0"/>
              <a:t> pas </a:t>
            </a:r>
            <a:r>
              <a:rPr lang="en-US" dirty="0" err="1" smtClean="0"/>
              <a:t>elle</a:t>
            </a:r>
            <a:r>
              <a:rPr lang="en-US" dirty="0" smtClean="0"/>
              <a:t> </a:t>
            </a:r>
            <a:r>
              <a:rPr lang="en-US" dirty="0" err="1" smtClean="0"/>
              <a:t>même</a:t>
            </a:r>
            <a:r>
              <a:rPr lang="en-US" dirty="0" smtClean="0"/>
              <a:t> </a:t>
            </a:r>
            <a:r>
              <a:rPr lang="en-US" dirty="0" err="1" smtClean="0"/>
              <a:t>ses</a:t>
            </a:r>
            <a:r>
              <a:rPr lang="en-US" dirty="0" smtClean="0"/>
              <a:t> </a:t>
            </a:r>
            <a:r>
              <a:rPr lang="en-US" dirty="0" err="1" smtClean="0"/>
              <a:t>processeurs</a:t>
            </a:r>
            <a:endParaRPr lang="en-US" dirty="0" smtClean="0"/>
          </a:p>
          <a:p>
            <a:pPr lvl="1"/>
            <a:r>
              <a:rPr lang="en-US" dirty="0" err="1" smtClean="0"/>
              <a:t>Licencie</a:t>
            </a:r>
            <a:r>
              <a:rPr lang="en-US" dirty="0" smtClean="0"/>
              <a:t> les </a:t>
            </a:r>
            <a:r>
              <a:rPr lang="en-US" dirty="0" err="1" smtClean="0"/>
              <a:t>Propriétés</a:t>
            </a:r>
            <a:r>
              <a:rPr lang="en-US" dirty="0" smtClean="0"/>
              <a:t> </a:t>
            </a:r>
            <a:r>
              <a:rPr lang="en-US" dirty="0" err="1" smtClean="0"/>
              <a:t>Intellectuelles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Mbed</a:t>
            </a:r>
            <a:endParaRPr lang="en-US" dirty="0"/>
          </a:p>
        </p:txBody>
      </p:sp>
      <p:grpSp>
        <p:nvGrpSpPr>
          <p:cNvPr id="29" name="Groupe 28"/>
          <p:cNvGrpSpPr/>
          <p:nvPr/>
        </p:nvGrpSpPr>
        <p:grpSpPr>
          <a:xfrm>
            <a:off x="5002924" y="1682201"/>
            <a:ext cx="3363801" cy="1820863"/>
            <a:chOff x="5002924" y="1682201"/>
            <a:chExt cx="3363801" cy="1820863"/>
          </a:xfrm>
        </p:grpSpPr>
        <p:grpSp>
          <p:nvGrpSpPr>
            <p:cNvPr id="4" name="Group 21"/>
            <p:cNvGrpSpPr>
              <a:grpSpLocks/>
            </p:cNvGrpSpPr>
            <p:nvPr/>
          </p:nvGrpSpPr>
          <p:grpSpPr bwMode="auto">
            <a:xfrm>
              <a:off x="6495062" y="1682201"/>
              <a:ext cx="1871663" cy="1820863"/>
              <a:chOff x="4052" y="1162"/>
              <a:chExt cx="1179" cy="1147"/>
            </a:xfrm>
          </p:grpSpPr>
          <p:pic>
            <p:nvPicPr>
              <p:cNvPr id="25" name="Picture 11" descr="mbed-compiler-org"/>
              <p:cNvPicPr>
                <a:picLocks noChangeAspect="1" noChangeArrowheads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 bwMode="auto">
              <a:xfrm>
                <a:off x="4052" y="1162"/>
                <a:ext cx="1179" cy="946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</p:pic>
          <p:sp>
            <p:nvSpPr>
              <p:cNvPr id="26" name="Text Box 12"/>
              <p:cNvSpPr txBox="1">
                <a:spLocks noChangeArrowheads="1"/>
              </p:cNvSpPr>
              <p:nvPr/>
            </p:nvSpPr>
            <p:spPr bwMode="auto">
              <a:xfrm>
                <a:off x="4316" y="2115"/>
                <a:ext cx="762" cy="19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GB" sz="1400" b="1" dirty="0" smtClean="0"/>
                  <a:t>IDE en </a:t>
                </a:r>
                <a:r>
                  <a:rPr lang="en-GB" sz="1400" b="1" dirty="0" err="1" smtClean="0"/>
                  <a:t>ligne</a:t>
                </a:r>
                <a:endParaRPr lang="en-GB" sz="1400" b="1" dirty="0"/>
              </a:p>
            </p:txBody>
          </p:sp>
        </p:grpSp>
        <p:cxnSp>
          <p:nvCxnSpPr>
            <p:cNvPr id="33" name="Connecteur droit avec flèche 32"/>
            <p:cNvCxnSpPr/>
            <p:nvPr/>
          </p:nvCxnSpPr>
          <p:spPr bwMode="auto">
            <a:xfrm flipV="1">
              <a:off x="5002924" y="2354316"/>
              <a:ext cx="1220400" cy="892800"/>
            </a:xfrm>
            <a:prstGeom prst="straightConnector1">
              <a:avLst/>
            </a:prstGeom>
            <a:ln>
              <a:solidFill>
                <a:srgbClr val="00B0F0"/>
              </a:solidFill>
              <a:headEnd type="none" w="med" len="med"/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e 22"/>
          <p:cNvGrpSpPr/>
          <p:nvPr/>
        </p:nvGrpSpPr>
        <p:grpSpPr>
          <a:xfrm>
            <a:off x="397474" y="3987251"/>
            <a:ext cx="3818365" cy="1816100"/>
            <a:chOff x="397474" y="3987251"/>
            <a:chExt cx="3818365" cy="1816100"/>
          </a:xfrm>
        </p:grpSpPr>
        <p:grpSp>
          <p:nvGrpSpPr>
            <p:cNvPr id="5" name="Group 20"/>
            <p:cNvGrpSpPr>
              <a:grpSpLocks/>
            </p:cNvGrpSpPr>
            <p:nvPr/>
          </p:nvGrpSpPr>
          <p:grpSpPr bwMode="auto">
            <a:xfrm>
              <a:off x="397474" y="3987251"/>
              <a:ext cx="2590800" cy="1816100"/>
              <a:chOff x="257" y="981"/>
              <a:chExt cx="1632" cy="1144"/>
            </a:xfrm>
          </p:grpSpPr>
          <p:pic>
            <p:nvPicPr>
              <p:cNvPr id="19" name="Picture 17" descr="mbedLibrary"/>
              <p:cNvPicPr>
                <a:picLocks noChangeAspect="1" noChangeArrowheads="1"/>
              </p:cNvPicPr>
              <p:nvPr/>
            </p:nvPicPr>
            <p:blipFill>
              <a:blip r:embed="rId3"/>
              <a:srcRect b="1472"/>
              <a:stretch>
                <a:fillRect/>
              </a:stretch>
            </p:blipFill>
            <p:spPr bwMode="auto">
              <a:xfrm>
                <a:off x="537" y="981"/>
                <a:ext cx="1180" cy="934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</p:pic>
          <p:sp>
            <p:nvSpPr>
              <p:cNvPr id="20" name="Text Box 18"/>
              <p:cNvSpPr txBox="1">
                <a:spLocks noChangeArrowheads="1"/>
              </p:cNvSpPr>
              <p:nvPr/>
            </p:nvSpPr>
            <p:spPr bwMode="auto">
              <a:xfrm>
                <a:off x="257" y="1933"/>
                <a:ext cx="1632" cy="1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/>
                <a:r>
                  <a:rPr lang="en-GB" sz="1400" b="1" dirty="0" smtClean="0"/>
                  <a:t>SDK en C++</a:t>
                </a:r>
                <a:endParaRPr lang="en-GB" sz="1400" b="1" dirty="0"/>
              </a:p>
            </p:txBody>
          </p:sp>
        </p:grpSp>
        <p:cxnSp>
          <p:nvCxnSpPr>
            <p:cNvPr id="34" name="Connecteur droit avec flèche 33"/>
            <p:cNvCxnSpPr/>
            <p:nvPr/>
          </p:nvCxnSpPr>
          <p:spPr bwMode="auto">
            <a:xfrm flipH="1">
              <a:off x="2995439" y="4030717"/>
              <a:ext cx="1220400" cy="892800"/>
            </a:xfrm>
            <a:prstGeom prst="straightConnector1">
              <a:avLst/>
            </a:prstGeom>
            <a:ln>
              <a:solidFill>
                <a:srgbClr val="00B0F0"/>
              </a:solidFill>
              <a:headEnd type="none" w="med" len="med"/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e 27"/>
          <p:cNvGrpSpPr/>
          <p:nvPr/>
        </p:nvGrpSpPr>
        <p:grpSpPr>
          <a:xfrm>
            <a:off x="5039708" y="4020204"/>
            <a:ext cx="3570006" cy="1879985"/>
            <a:chOff x="5039708" y="4020204"/>
            <a:chExt cx="3570006" cy="1879985"/>
          </a:xfrm>
        </p:grpSpPr>
        <p:sp>
          <p:nvSpPr>
            <p:cNvPr id="22" name="Text Box 16"/>
            <p:cNvSpPr txBox="1">
              <a:spLocks noChangeArrowheads="1"/>
            </p:cNvSpPr>
            <p:nvPr/>
          </p:nvSpPr>
          <p:spPr bwMode="auto">
            <a:xfrm>
              <a:off x="6582375" y="5376314"/>
              <a:ext cx="2016125" cy="523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/>
              <a:r>
                <a:rPr lang="en-GB" dirty="0" smtClean="0"/>
                <a:t>Website </a:t>
              </a:r>
              <a:r>
                <a:rPr lang="en-GB" dirty="0" err="1" smtClean="0"/>
                <a:t>Mbed</a:t>
              </a:r>
              <a:r>
                <a:rPr lang="en-GB" dirty="0" smtClean="0"/>
                <a:t>:</a:t>
              </a:r>
            </a:p>
            <a:p>
              <a:pPr algn="ctr"/>
              <a:r>
                <a:rPr lang="en-GB" sz="1400" b="1" dirty="0" err="1" smtClean="0"/>
                <a:t>communauté</a:t>
              </a:r>
              <a:endParaRPr lang="en-GB" sz="1400" b="1" dirty="0"/>
            </a:p>
          </p:txBody>
        </p:sp>
        <p:pic>
          <p:nvPicPr>
            <p:cNvPr id="2051" name="Picture 3" descr="C:\Users\samux\Desktop\ARM-internship-report\presentation_en\mbed_org.png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6400108" y="4046851"/>
              <a:ext cx="2209606" cy="130599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</p:pic>
        <p:cxnSp>
          <p:nvCxnSpPr>
            <p:cNvPr id="35" name="Connecteur droit avec flèche 34"/>
            <p:cNvCxnSpPr/>
            <p:nvPr/>
          </p:nvCxnSpPr>
          <p:spPr bwMode="auto">
            <a:xfrm>
              <a:off x="5039708" y="4020204"/>
              <a:ext cx="1220400" cy="892800"/>
            </a:xfrm>
            <a:prstGeom prst="straightConnector1">
              <a:avLst/>
            </a:prstGeom>
            <a:ln>
              <a:solidFill>
                <a:srgbClr val="00B0F0"/>
              </a:solidFill>
              <a:headEnd type="none" w="med" len="med"/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e 20"/>
          <p:cNvGrpSpPr/>
          <p:nvPr/>
        </p:nvGrpSpPr>
        <p:grpSpPr>
          <a:xfrm>
            <a:off x="462562" y="1822741"/>
            <a:ext cx="3741576" cy="1653335"/>
            <a:chOff x="462562" y="1822741"/>
            <a:chExt cx="3741576" cy="1653335"/>
          </a:xfrm>
        </p:grpSpPr>
        <p:sp>
          <p:nvSpPr>
            <p:cNvPr id="24" name="Text Box 14"/>
            <p:cNvSpPr txBox="1">
              <a:spLocks noChangeArrowheads="1"/>
            </p:cNvSpPr>
            <p:nvPr/>
          </p:nvSpPr>
          <p:spPr bwMode="auto">
            <a:xfrm>
              <a:off x="462562" y="2952201"/>
              <a:ext cx="2532063" cy="523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/>
              <a:r>
                <a:rPr lang="en-GB" sz="1400" b="1" dirty="0" err="1" smtClean="0"/>
                <a:t>Cartes</a:t>
              </a:r>
              <a:r>
                <a:rPr lang="en-GB" sz="1400" b="1" dirty="0" smtClean="0"/>
                <a:t> à base de Cortex-M3</a:t>
              </a:r>
            </a:p>
            <a:p>
              <a:pPr algn="ctr"/>
              <a:r>
                <a:rPr lang="en-GB" dirty="0" smtClean="0"/>
                <a:t>et Cortex-M0</a:t>
              </a:r>
              <a:endParaRPr lang="en-GB" sz="1400" b="1" dirty="0"/>
            </a:p>
          </p:txBody>
        </p:sp>
        <p:pic>
          <p:nvPicPr>
            <p:cNvPr id="1026" name="Picture 2" descr="C:\Users\samux\Desktop\ARM-internship-report\report\both_mbed.jpg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630512" y="1822741"/>
              <a:ext cx="2162563" cy="104052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</p:pic>
        <p:cxnSp>
          <p:nvCxnSpPr>
            <p:cNvPr id="36" name="Connecteur droit avec flèche 35"/>
            <p:cNvCxnSpPr/>
            <p:nvPr/>
          </p:nvCxnSpPr>
          <p:spPr bwMode="auto">
            <a:xfrm flipH="1" flipV="1">
              <a:off x="2984939" y="2375337"/>
              <a:ext cx="1219199" cy="893380"/>
            </a:xfrm>
            <a:prstGeom prst="straightConnector1">
              <a:avLst/>
            </a:prstGeom>
            <a:ln>
              <a:solidFill>
                <a:srgbClr val="00B0F0"/>
              </a:solidFill>
              <a:headEnd type="none" w="med" len="med"/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e 29"/>
          <p:cNvGrpSpPr/>
          <p:nvPr/>
        </p:nvGrpSpPr>
        <p:grpSpPr>
          <a:xfrm>
            <a:off x="3382688" y="3320501"/>
            <a:ext cx="2527302" cy="2219106"/>
            <a:chOff x="3382688" y="3320501"/>
            <a:chExt cx="2527302" cy="2219106"/>
          </a:xfrm>
        </p:grpSpPr>
        <p:pic>
          <p:nvPicPr>
            <p:cNvPr id="18" name="Picture 4" descr="mbed-logo-blue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3667724" y="3320501"/>
              <a:ext cx="1800225" cy="574675"/>
            </a:xfrm>
            <a:prstGeom prst="rect">
              <a:avLst/>
            </a:prstGeom>
            <a:noFill/>
          </p:spPr>
        </p:pic>
        <p:sp>
          <p:nvSpPr>
            <p:cNvPr id="27" name="Text Box 23"/>
            <p:cNvSpPr txBox="1">
              <a:spLocks noChangeArrowheads="1"/>
            </p:cNvSpPr>
            <p:nvPr/>
          </p:nvSpPr>
          <p:spPr bwMode="auto">
            <a:xfrm>
              <a:off x="3382688" y="4955407"/>
              <a:ext cx="2527302" cy="584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/>
              <a:r>
                <a:rPr lang="en-GB" sz="1600" b="1" dirty="0" err="1" smtClean="0">
                  <a:solidFill>
                    <a:srgbClr val="00AAFF"/>
                  </a:solidFill>
                  <a:latin typeface="Trebuchet MS" pitchFamily="34" charset="0"/>
                </a:rPr>
                <a:t>Prototypage</a:t>
              </a:r>
              <a:r>
                <a:rPr lang="en-GB" sz="1600" b="1" dirty="0" smtClean="0">
                  <a:solidFill>
                    <a:srgbClr val="00AAFF"/>
                  </a:solidFill>
                  <a:latin typeface="Trebuchet MS" pitchFamily="34" charset="0"/>
                </a:rPr>
                <a:t> </a:t>
              </a:r>
              <a:r>
                <a:rPr lang="en-GB" sz="1600" b="1" dirty="0" err="1" smtClean="0">
                  <a:solidFill>
                    <a:srgbClr val="00AAFF"/>
                  </a:solidFill>
                  <a:latin typeface="Trebuchet MS" pitchFamily="34" charset="0"/>
                </a:rPr>
                <a:t>rapide</a:t>
              </a:r>
              <a:r>
                <a:rPr lang="en-GB" sz="1600" b="1" dirty="0" smtClean="0">
                  <a:solidFill>
                    <a:srgbClr val="00AAFF"/>
                  </a:solidFill>
                  <a:latin typeface="Trebuchet MS" pitchFamily="34" charset="0"/>
                </a:rPr>
                <a:t> pour</a:t>
              </a:r>
            </a:p>
            <a:p>
              <a:pPr algn="ctr"/>
              <a:r>
                <a:rPr lang="en-GB" sz="1600" dirty="0" err="1" smtClean="0">
                  <a:solidFill>
                    <a:srgbClr val="00AAFF"/>
                  </a:solidFill>
                  <a:latin typeface="Trebuchet MS" pitchFamily="34" charset="0"/>
                </a:rPr>
                <a:t>microcontrolleurs</a:t>
              </a:r>
              <a:endParaRPr lang="en-GB" sz="1600" b="1" dirty="0">
                <a:solidFill>
                  <a:srgbClr val="00AAFF"/>
                </a:solidFill>
                <a:latin typeface="Trebuchet MS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7533" y="2782677"/>
            <a:ext cx="8777287" cy="838200"/>
          </a:xfrm>
        </p:spPr>
        <p:txBody>
          <a:bodyPr/>
          <a:lstStyle/>
          <a:p>
            <a:pPr algn="ctr"/>
            <a:r>
              <a:rPr lang="en-US" dirty="0" smtClean="0"/>
              <a:t>Internet Des </a:t>
            </a:r>
            <a:r>
              <a:rPr lang="en-US" dirty="0" err="1" smtClean="0"/>
              <a:t>Objets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Internet des </a:t>
            </a:r>
            <a:r>
              <a:rPr lang="en-US" dirty="0" err="1" smtClean="0"/>
              <a:t>Objets</a:t>
            </a:r>
            <a:r>
              <a:rPr lang="en-US" dirty="0" smtClean="0"/>
              <a:t> (</a:t>
            </a:r>
            <a:r>
              <a:rPr lang="en-US" dirty="0" err="1" smtClean="0"/>
              <a:t>IdO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27985" y="1074628"/>
            <a:ext cx="8775700" cy="1437344"/>
          </a:xfrm>
        </p:spPr>
        <p:txBody>
          <a:bodyPr/>
          <a:lstStyle/>
          <a:p>
            <a:r>
              <a:rPr lang="en-US" dirty="0" err="1" smtClean="0"/>
              <a:t>Étendre</a:t>
            </a:r>
            <a:r>
              <a:rPr lang="en-US" dirty="0" smtClean="0"/>
              <a:t> Internet à des </a:t>
            </a:r>
            <a:r>
              <a:rPr lang="en-US" dirty="0" err="1" smtClean="0"/>
              <a:t>objets</a:t>
            </a:r>
            <a:r>
              <a:rPr lang="en-US" dirty="0" smtClean="0"/>
              <a:t> </a:t>
            </a:r>
            <a:r>
              <a:rPr lang="en-US" dirty="0" err="1" smtClean="0"/>
              <a:t>ou</a:t>
            </a:r>
            <a:r>
              <a:rPr lang="en-US" dirty="0" smtClean="0"/>
              <a:t> des </a:t>
            </a:r>
            <a:r>
              <a:rPr lang="en-US" dirty="0" err="1" smtClean="0"/>
              <a:t>lieux</a:t>
            </a:r>
            <a:endParaRPr lang="en-US" dirty="0" smtClean="0"/>
          </a:p>
          <a:p>
            <a:r>
              <a:rPr lang="en-US" dirty="0" smtClean="0"/>
              <a:t>De plus en plus </a:t>
            </a:r>
            <a:r>
              <a:rPr lang="en-US" dirty="0" err="1" smtClean="0"/>
              <a:t>d’objets</a:t>
            </a:r>
            <a:r>
              <a:rPr lang="en-US" dirty="0" smtClean="0"/>
              <a:t> </a:t>
            </a:r>
            <a:r>
              <a:rPr lang="en-US" dirty="0" err="1" smtClean="0"/>
              <a:t>conectés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15 milliards </a:t>
            </a:r>
            <a:r>
              <a:rPr lang="en-US" dirty="0" err="1" smtClean="0"/>
              <a:t>d’ici</a:t>
            </a:r>
            <a:r>
              <a:rPr lang="en-US" dirty="0" smtClean="0"/>
              <a:t> 2015 </a:t>
            </a:r>
            <a:r>
              <a:rPr lang="en-US" dirty="0" err="1" smtClean="0"/>
              <a:t>selon</a:t>
            </a:r>
            <a:r>
              <a:rPr lang="en-US" dirty="0" smtClean="0"/>
              <a:t> </a:t>
            </a:r>
            <a:r>
              <a:rPr lang="en-US" dirty="0" err="1" smtClean="0"/>
              <a:t>une</a:t>
            </a:r>
            <a:r>
              <a:rPr lang="en-US" dirty="0" smtClean="0"/>
              <a:t> </a:t>
            </a:r>
            <a:r>
              <a:rPr lang="en-US" dirty="0" err="1" smtClean="0"/>
              <a:t>prédiction</a:t>
            </a:r>
            <a:r>
              <a:rPr lang="en-US" dirty="0" smtClean="0"/>
              <a:t> de Cisco</a:t>
            </a:r>
            <a:endParaRPr lang="en-US" dirty="0"/>
          </a:p>
        </p:txBody>
      </p:sp>
      <p:grpSp>
        <p:nvGrpSpPr>
          <p:cNvPr id="8" name="Groupe 7"/>
          <p:cNvGrpSpPr/>
          <p:nvPr/>
        </p:nvGrpSpPr>
        <p:grpSpPr>
          <a:xfrm>
            <a:off x="231228" y="2835112"/>
            <a:ext cx="9080938" cy="1437344"/>
            <a:chOff x="283779" y="2982256"/>
            <a:chExt cx="9080938" cy="1437344"/>
          </a:xfrm>
        </p:grpSpPr>
        <p:sp>
          <p:nvSpPr>
            <p:cNvPr id="6" name="Espace réservé du contenu 2"/>
            <p:cNvSpPr txBox="1">
              <a:spLocks/>
            </p:cNvSpPr>
            <p:nvPr/>
          </p:nvSpPr>
          <p:spPr bwMode="auto">
            <a:xfrm>
              <a:off x="589017" y="2982256"/>
              <a:ext cx="8775700" cy="1437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265113" marR="0" lvl="0" indent="-265113" algn="l" defTabSz="914400" rtl="0" eaLnBrk="1" fontAlgn="ctr" latinLnBrk="0" hangingPunct="1">
                <a:lnSpc>
                  <a:spcPct val="10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1"/>
                </a:buClr>
                <a:buSzPct val="125000"/>
                <a:tabLst/>
                <a:defRPr/>
              </a:pPr>
              <a:r>
                <a:rPr kumimoji="0" lang="en-US" sz="20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</a:rPr>
                <a:t>       La </a:t>
              </a:r>
              <a:r>
                <a:rPr kumimoji="0" lang="en-US" sz="20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</a:rPr>
                <a:t>connexion</a:t>
              </a:r>
              <a:r>
                <a:rPr kumimoji="0" lang="en-US" sz="20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</a:rPr>
                <a:t> de </a:t>
              </a:r>
              <a:r>
                <a:rPr kumimoji="0" lang="en-US" sz="20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</a:rPr>
                <a:t>microcontrolleurs</a:t>
              </a:r>
              <a:r>
                <a:rPr kumimoji="0" lang="en-US" sz="20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</a:rPr>
                <a:t> à Internet </a:t>
              </a:r>
              <a:r>
                <a:rPr kumimoji="0" lang="en-US" sz="20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</a:rPr>
                <a:t>est</a:t>
              </a:r>
              <a:r>
                <a:rPr kumimoji="0" lang="en-US" sz="20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</a:rPr>
                <a:t> </a:t>
              </a:r>
              <a:r>
                <a:rPr kumimoji="0" lang="en-US" sz="20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</a:rPr>
                <a:t>une</a:t>
              </a:r>
              <a:r>
                <a:rPr kumimoji="0" lang="en-US" sz="20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</a:rPr>
                <a:t> </a:t>
              </a:r>
              <a:r>
                <a:rPr kumimoji="0" lang="en-US" sz="20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</a:rPr>
                <a:t>étape</a:t>
              </a:r>
              <a:r>
                <a:rPr kumimoji="0" lang="en-US" sz="20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</a:rPr>
                <a:t> </a:t>
              </a:r>
              <a:r>
                <a:rPr kumimoji="0" lang="en-US" sz="20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</a:rPr>
                <a:t>importante</a:t>
              </a:r>
              <a:r>
                <a:rPr lang="en-US" sz="2000" b="0" kern="0" dirty="0" smtClean="0">
                  <a:latin typeface="+mn-lt"/>
                </a:rPr>
                <a:t> pour </a:t>
              </a:r>
              <a:r>
                <a:rPr lang="en-US" sz="2000" b="0" kern="0" dirty="0" err="1" smtClean="0">
                  <a:latin typeface="+mn-lt"/>
                </a:rPr>
                <a:t>l’IdO</a:t>
              </a:r>
              <a:r>
                <a:rPr kumimoji="0" lang="en-US" sz="2000" b="0" i="0" u="none" strike="noStrike" kern="0" cap="none" spc="0" normalizeH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</a:rPr>
                <a:t>:</a:t>
              </a:r>
              <a:endParaRPr lang="en-US" sz="2000" b="0" kern="0" dirty="0" smtClean="0">
                <a:latin typeface="+mn-lt"/>
              </a:endParaRPr>
            </a:p>
            <a:p>
              <a:pPr marL="1179513" lvl="2" indent="-265113" algn="l" fontAlgn="ctr">
                <a:spcBef>
                  <a:spcPct val="25000"/>
                </a:spcBef>
                <a:buClr>
                  <a:schemeClr val="accent1"/>
                </a:buClr>
                <a:buSzPct val="125000"/>
                <a:buFont typeface="Wingdings" pitchFamily="2" charset="2"/>
                <a:buChar char="§"/>
              </a:pPr>
              <a:r>
                <a:rPr kumimoji="0" lang="en-US" sz="20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</a:rPr>
                <a:t>Monuments </a:t>
              </a:r>
              <a:r>
                <a:rPr kumimoji="0" lang="en-US" sz="20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</a:rPr>
                <a:t>intelligents</a:t>
              </a:r>
              <a:endPara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endParaRPr>
            </a:p>
            <a:p>
              <a:pPr marL="1179513" lvl="2" indent="-265113" algn="l" fontAlgn="ctr">
                <a:spcBef>
                  <a:spcPct val="25000"/>
                </a:spcBef>
                <a:buClr>
                  <a:schemeClr val="accent1"/>
                </a:buClr>
                <a:buSzPct val="125000"/>
                <a:buFont typeface="Wingdings" pitchFamily="2" charset="2"/>
                <a:buChar char="§"/>
              </a:pPr>
              <a:r>
                <a:rPr lang="en-US" sz="2000" b="0" kern="0" dirty="0" err="1" smtClean="0">
                  <a:latin typeface="+mn-lt"/>
                </a:rPr>
                <a:t>Réseaux</a:t>
              </a:r>
              <a:r>
                <a:rPr lang="en-US" sz="2000" b="0" kern="0" dirty="0" smtClean="0">
                  <a:latin typeface="+mn-lt"/>
                </a:rPr>
                <a:t> </a:t>
              </a:r>
              <a:r>
                <a:rPr lang="en-US" sz="2000" b="0" kern="0" dirty="0" err="1" smtClean="0">
                  <a:latin typeface="+mn-lt"/>
                </a:rPr>
                <a:t>électriques</a:t>
              </a:r>
              <a:endParaRPr lang="en-US" sz="2000" b="0" kern="0" dirty="0" smtClean="0">
                <a:latin typeface="+mn-lt"/>
              </a:endParaRPr>
            </a:p>
            <a:p>
              <a:pPr marL="1179513" lvl="2" indent="-265113" algn="l" fontAlgn="ctr">
                <a:spcBef>
                  <a:spcPct val="25000"/>
                </a:spcBef>
                <a:buClr>
                  <a:schemeClr val="accent1"/>
                </a:buClr>
                <a:buSzPct val="125000"/>
              </a:pPr>
              <a:r>
                <a:rPr kumimoji="0" lang="en-US" sz="20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</a:rPr>
                <a:t>    </a:t>
              </a:r>
              <a:r>
                <a:rPr kumimoji="0" lang="en-US" sz="20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</a:rPr>
                <a:t>intelligents</a:t>
              </a: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7" name="Flèche droite 6"/>
            <p:cNvSpPr/>
            <p:nvPr/>
          </p:nvSpPr>
          <p:spPr bwMode="auto">
            <a:xfrm>
              <a:off x="283779" y="3090040"/>
              <a:ext cx="767255" cy="231228"/>
            </a:xfrm>
            <a:prstGeom prst="rightArrow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1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MS PGothic" pitchFamily="34" charset="-128"/>
              </a:endParaRPr>
            </a:p>
          </p:txBody>
        </p:sp>
      </p:grpSp>
      <p:pic>
        <p:nvPicPr>
          <p:cNvPr id="1027" name="Picture 3" descr="C:\Users\samux\Desktop\ARM-internship-report\presentation_en\internet-of-things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477406" y="3449140"/>
            <a:ext cx="3279502" cy="268167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IdO</a:t>
            </a:r>
            <a:r>
              <a:rPr lang="en-US" dirty="0" smtClean="0"/>
              <a:t>: </a:t>
            </a:r>
            <a:r>
              <a:rPr lang="en-US" dirty="0" err="1" smtClean="0"/>
              <a:t>WebSockets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83630" y="947891"/>
            <a:ext cx="8775700" cy="1744509"/>
          </a:xfrm>
        </p:spPr>
        <p:txBody>
          <a:bodyPr/>
          <a:lstStyle/>
          <a:p>
            <a:r>
              <a:rPr lang="en-US" dirty="0" smtClean="0"/>
              <a:t>Nouveau standard d’HTML5 (RFC 6455):</a:t>
            </a:r>
          </a:p>
          <a:p>
            <a:pPr lvl="1"/>
            <a:r>
              <a:rPr lang="en-US" dirty="0" smtClean="0"/>
              <a:t>Communication </a:t>
            </a:r>
            <a:r>
              <a:rPr lang="en-US" dirty="0" err="1" smtClean="0"/>
              <a:t>bidirectionnelle</a:t>
            </a:r>
            <a:r>
              <a:rPr lang="en-US" dirty="0" smtClean="0"/>
              <a:t> </a:t>
            </a:r>
          </a:p>
          <a:p>
            <a:pPr lvl="1"/>
            <a:r>
              <a:rPr lang="fr-FR" dirty="0" smtClean="0"/>
              <a:t>À</a:t>
            </a:r>
            <a:r>
              <a:rPr lang="en-US" dirty="0" smtClean="0"/>
              <a:t> </a:t>
            </a:r>
            <a:r>
              <a:rPr lang="en-US" dirty="0" err="1" smtClean="0"/>
              <a:t>travers</a:t>
            </a:r>
            <a:r>
              <a:rPr lang="en-US" dirty="0" smtClean="0"/>
              <a:t> </a:t>
            </a:r>
            <a:r>
              <a:rPr lang="en-US" dirty="0" err="1" smtClean="0"/>
              <a:t>une</a:t>
            </a:r>
            <a:r>
              <a:rPr lang="en-US" dirty="0" smtClean="0"/>
              <a:t> unique socket </a:t>
            </a:r>
            <a:r>
              <a:rPr lang="en-US" dirty="0" smtClean="0"/>
              <a:t>TCP</a:t>
            </a:r>
          </a:p>
          <a:p>
            <a:pPr lvl="1"/>
            <a:r>
              <a:rPr lang="en-US" dirty="0" err="1" smtClean="0"/>
              <a:t>Connexion</a:t>
            </a:r>
            <a:r>
              <a:rPr lang="en-US" dirty="0" smtClean="0"/>
              <a:t> </a:t>
            </a:r>
            <a:r>
              <a:rPr lang="en-US" dirty="0" smtClean="0"/>
              <a:t>standard et </a:t>
            </a:r>
            <a:r>
              <a:rPr lang="en-US" dirty="0" err="1" smtClean="0"/>
              <a:t>sécurisée</a:t>
            </a:r>
            <a:r>
              <a:rPr lang="en-US" dirty="0" smtClean="0"/>
              <a:t> (</a:t>
            </a:r>
            <a:r>
              <a:rPr lang="en-US" dirty="0" err="1" smtClean="0"/>
              <a:t>ws</a:t>
            </a:r>
            <a:r>
              <a:rPr lang="en-US" dirty="0" smtClean="0"/>
              <a:t>:// et </a:t>
            </a:r>
            <a:r>
              <a:rPr lang="en-US" dirty="0" err="1" smtClean="0"/>
              <a:t>wss</a:t>
            </a:r>
            <a:r>
              <a:rPr lang="en-US" dirty="0" smtClean="0"/>
              <a:t>:// URL)</a:t>
            </a:r>
          </a:p>
          <a:p>
            <a:pPr>
              <a:buNone/>
            </a:pPr>
            <a:endParaRPr lang="en-US" dirty="0" smtClean="0"/>
          </a:p>
        </p:txBody>
      </p:sp>
      <p:pic>
        <p:nvPicPr>
          <p:cNvPr id="4098" name="Picture 2" descr="C:\Users\samux\Desktop\ARM-internship-report\presentation_en\html5-1-A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089465" y="0"/>
            <a:ext cx="2054535" cy="1388468"/>
          </a:xfrm>
          <a:prstGeom prst="rect">
            <a:avLst/>
          </a:prstGeom>
          <a:noFill/>
        </p:spPr>
      </p:pic>
      <p:sp>
        <p:nvSpPr>
          <p:cNvPr id="5" name="Espace réservé du contenu 2"/>
          <p:cNvSpPr txBox="1">
            <a:spLocks/>
          </p:cNvSpPr>
          <p:nvPr/>
        </p:nvSpPr>
        <p:spPr bwMode="auto">
          <a:xfrm>
            <a:off x="228582" y="2852881"/>
            <a:ext cx="8775700" cy="16852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65113" marR="0" lvl="0" indent="-265113" algn="l" defTabSz="914400" rtl="0" eaLnBrk="1" fontAlgn="ctr" latinLnBrk="0" hangingPunct="1">
              <a:lnSpc>
                <a:spcPct val="100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SzPct val="125000"/>
              <a:buFont typeface="Wingdings" pitchFamily="2" charset="2"/>
              <a:buChar char="§"/>
              <a:tabLst/>
              <a:defRPr/>
            </a:pPr>
            <a:r>
              <a:rPr kumimoji="0" lang="en-US" sz="24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Pourquoi</a:t>
            </a: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4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l’introduction</a:t>
            </a: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des </a:t>
            </a:r>
            <a:r>
              <a:rPr kumimoji="0" lang="en-US" sz="24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WebSockets</a:t>
            </a: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?</a:t>
            </a:r>
          </a:p>
          <a:p>
            <a:pPr marL="722313" marR="0" lvl="1" indent="-277813" algn="l" defTabSz="914400" rtl="0" eaLnBrk="1" fontAlgn="ctr" latinLnBrk="0" hangingPunct="1">
              <a:lnSpc>
                <a:spcPct val="100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SzPct val="125000"/>
              <a:buFont typeface="Wingdings" pitchFamily="2" charset="2"/>
              <a:buChar char="§"/>
              <a:tabLst/>
              <a:defRPr/>
            </a:pPr>
            <a:r>
              <a:rPr kumimoji="0" lang="en-US" sz="20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rPr>
              <a:t>Remplacer</a:t>
            </a: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rPr>
              <a:t> les </a:t>
            </a:r>
            <a:r>
              <a:rPr kumimoji="0" lang="en-US" sz="20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rPr>
              <a:t>existantes</a:t>
            </a: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rPr>
              <a:t> techniques de polling (AJAX)</a:t>
            </a:r>
          </a:p>
          <a:p>
            <a:pPr marL="722313" marR="0" lvl="1" indent="-277813" algn="l" defTabSz="914400" rtl="0" eaLnBrk="1" fontAlgn="ctr" latinLnBrk="0" hangingPunct="1">
              <a:lnSpc>
                <a:spcPct val="100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SzPct val="125000"/>
              <a:buFont typeface="Wingdings" pitchFamily="2" charset="2"/>
              <a:buChar char="§"/>
              <a:tabLst/>
              <a:defRPr/>
            </a:pPr>
            <a:r>
              <a:rPr kumimoji="0" lang="en-US" sz="20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rPr>
              <a:t>Besoin</a:t>
            </a: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rPr>
              <a:t> </a:t>
            </a:r>
            <a:r>
              <a:rPr kumimoji="0" lang="en-US" sz="20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rPr>
              <a:t>d’une</a:t>
            </a: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rPr>
              <a:t> </a:t>
            </a:r>
            <a:r>
              <a:rPr kumimoji="0" lang="en-US" sz="20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rPr>
              <a:t>réelle</a:t>
            </a: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rPr>
              <a:t> communication </a:t>
            </a:r>
            <a:r>
              <a:rPr kumimoji="0" lang="en-US" sz="20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rPr>
              <a:t>bidirectionnelle</a:t>
            </a: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rPr>
              <a:t> sans </a:t>
            </a:r>
            <a:r>
              <a:rPr kumimoji="0" lang="en-US" sz="20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rPr>
              <a:t>utiliser</a:t>
            </a: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rPr>
              <a:t> </a:t>
            </a:r>
            <a:r>
              <a:rPr kumimoji="0" lang="en-US" sz="20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rPr>
              <a:t>plusieurs</a:t>
            </a: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rPr>
              <a:t> </a:t>
            </a:r>
            <a:r>
              <a:rPr kumimoji="0" lang="en-US" sz="20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rPr>
              <a:t>connexions</a:t>
            </a: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rPr>
              <a:t> HTTP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6" name="Espace réservé du contenu 2"/>
          <p:cNvSpPr txBox="1">
            <a:spLocks/>
          </p:cNvSpPr>
          <p:nvPr/>
        </p:nvSpPr>
        <p:spPr bwMode="auto">
          <a:xfrm>
            <a:off x="2374901" y="4597015"/>
            <a:ext cx="4161367" cy="16852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65113" marR="0" lvl="0" indent="-265113" algn="l" defTabSz="914400" rtl="0" eaLnBrk="1" fontAlgn="ctr" latinLnBrk="0" hangingPunct="1">
              <a:lnSpc>
                <a:spcPct val="100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SzPct val="125000"/>
              <a:buFont typeface="Wingdings" pitchFamily="2" charset="2"/>
              <a:buChar char="Ø"/>
              <a:tabLst/>
              <a:defRPr/>
            </a:pPr>
            <a:r>
              <a:rPr kumimoji="0" lang="en-US" sz="24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Réduction</a:t>
            </a: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de </a:t>
            </a:r>
            <a:r>
              <a:rPr kumimoji="0" lang="en-US" sz="24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l’overhead</a:t>
            </a:r>
            <a:endParaRPr kumimoji="0" lang="en-US" sz="24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65113" marR="0" lvl="0" indent="-265113" algn="l" defTabSz="914400" rtl="0" eaLnBrk="1" fontAlgn="ctr" latinLnBrk="0" hangingPunct="1">
              <a:lnSpc>
                <a:spcPct val="100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SzPct val="125000"/>
              <a:buFont typeface="Wingdings" pitchFamily="2" charset="2"/>
              <a:buChar char="Ø"/>
              <a:tabLst/>
              <a:defRPr/>
            </a:pPr>
            <a:r>
              <a:rPr lang="en-US" sz="2400" b="0" kern="0" dirty="0" err="1" smtClean="0">
                <a:latin typeface="+mn-lt"/>
                <a:ea typeface="+mn-ea"/>
              </a:rPr>
              <a:t>Moins</a:t>
            </a:r>
            <a:r>
              <a:rPr lang="en-US" sz="2400" b="0" kern="0" dirty="0" smtClean="0">
                <a:latin typeface="+mn-lt"/>
                <a:ea typeface="+mn-ea"/>
              </a:rPr>
              <a:t> de traffic</a:t>
            </a:r>
          </a:p>
          <a:p>
            <a:pPr marL="265113" marR="0" lvl="0" indent="-265113" algn="l" defTabSz="914400" rtl="0" eaLnBrk="1" fontAlgn="ctr" latinLnBrk="0" hangingPunct="1">
              <a:lnSpc>
                <a:spcPct val="100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SzPct val="125000"/>
              <a:buFont typeface="Wingdings" pitchFamily="2" charset="2"/>
              <a:buChar char="Ø"/>
              <a:tabLst/>
              <a:defRPr/>
            </a:pPr>
            <a:r>
              <a:rPr kumimoji="0" lang="en-US" sz="24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Réduction</a:t>
            </a: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de la </a:t>
            </a:r>
            <a:r>
              <a:rPr kumimoji="0" lang="en-US" sz="24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complexité</a:t>
            </a:r>
            <a:endParaRPr kumimoji="0" lang="en-US" sz="24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65113" indent="-265113" algn="l" fontAlgn="ctr">
              <a:spcBef>
                <a:spcPct val="25000"/>
              </a:spcBef>
              <a:buClr>
                <a:schemeClr val="accent1"/>
              </a:buClr>
              <a:buSzPct val="125000"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IdO</a:t>
            </a:r>
            <a:r>
              <a:rPr lang="en-US" dirty="0" smtClean="0"/>
              <a:t>: </a:t>
            </a:r>
            <a:r>
              <a:rPr lang="en-US" dirty="0" err="1" smtClean="0"/>
              <a:t>WebSockets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17488" y="906463"/>
            <a:ext cx="8775700" cy="533454"/>
          </a:xfrm>
        </p:spPr>
        <p:txBody>
          <a:bodyPr/>
          <a:lstStyle/>
          <a:p>
            <a:r>
              <a:rPr lang="en-US" dirty="0" smtClean="0"/>
              <a:t>Handshake:</a:t>
            </a:r>
            <a:endParaRPr lang="en-US" dirty="0"/>
          </a:p>
        </p:txBody>
      </p:sp>
      <p:sp>
        <p:nvSpPr>
          <p:cNvPr id="4" name="ZoneTexte 3"/>
          <p:cNvSpPr txBox="1"/>
          <p:nvPr/>
        </p:nvSpPr>
        <p:spPr>
          <a:xfrm>
            <a:off x="257763" y="1355838"/>
            <a:ext cx="3977905" cy="13849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1200" dirty="0" smtClean="0">
                <a:latin typeface="Book Antiqua" pitchFamily="18" charset="0"/>
              </a:rPr>
              <a:t>GET</a:t>
            </a:r>
            <a:r>
              <a:rPr lang="en-US" sz="1200" b="0" dirty="0" smtClean="0">
                <a:latin typeface="Book Antiqua" pitchFamily="18" charset="0"/>
              </a:rPr>
              <a:t> /</a:t>
            </a:r>
            <a:r>
              <a:rPr lang="en-US" sz="1200" b="0" dirty="0" err="1" smtClean="0">
                <a:latin typeface="Book Antiqua" pitchFamily="18" charset="0"/>
              </a:rPr>
              <a:t>ws</a:t>
            </a:r>
            <a:r>
              <a:rPr lang="en-US" sz="1200" b="0" dirty="0" smtClean="0">
                <a:latin typeface="Book Antiqua" pitchFamily="18" charset="0"/>
              </a:rPr>
              <a:t> HTTP/1.1</a:t>
            </a:r>
          </a:p>
          <a:p>
            <a:pPr algn="l"/>
            <a:r>
              <a:rPr lang="en-US" sz="1200" dirty="0" smtClean="0">
                <a:latin typeface="Book Antiqua" pitchFamily="18" charset="0"/>
              </a:rPr>
              <a:t>Host:</a:t>
            </a:r>
            <a:r>
              <a:rPr lang="en-US" sz="1200" b="0" dirty="0" smtClean="0">
                <a:latin typeface="Book Antiqua" pitchFamily="18" charset="0"/>
              </a:rPr>
              <a:t> example.org</a:t>
            </a:r>
          </a:p>
          <a:p>
            <a:pPr algn="l"/>
            <a:r>
              <a:rPr lang="en-US" sz="1200" dirty="0" smtClean="0">
                <a:latin typeface="Book Antiqua" pitchFamily="18" charset="0"/>
              </a:rPr>
              <a:t>Connection: Upgrade</a:t>
            </a:r>
          </a:p>
          <a:p>
            <a:pPr algn="l"/>
            <a:r>
              <a:rPr lang="en-US" sz="1200" dirty="0" smtClean="0">
                <a:latin typeface="Book Antiqua" pitchFamily="18" charset="0"/>
              </a:rPr>
              <a:t>Sec-</a:t>
            </a:r>
            <a:r>
              <a:rPr lang="en-US" sz="1200" dirty="0" err="1" smtClean="0">
                <a:latin typeface="Book Antiqua" pitchFamily="18" charset="0"/>
              </a:rPr>
              <a:t>WebSocket</a:t>
            </a:r>
            <a:r>
              <a:rPr lang="en-US" sz="1200" dirty="0" smtClean="0">
                <a:latin typeface="Book Antiqua" pitchFamily="18" charset="0"/>
              </a:rPr>
              <a:t>-Key:</a:t>
            </a:r>
            <a:r>
              <a:rPr lang="en-US" sz="1200" b="0" dirty="0" smtClean="0">
                <a:latin typeface="Book Antiqua" pitchFamily="18" charset="0"/>
              </a:rPr>
              <a:t> dGhlIHNhbXBsZSBub25jZQ==</a:t>
            </a:r>
          </a:p>
          <a:p>
            <a:pPr algn="l"/>
            <a:r>
              <a:rPr lang="en-US" sz="1200" dirty="0" smtClean="0">
                <a:latin typeface="Book Antiqua" pitchFamily="18" charset="0"/>
              </a:rPr>
              <a:t>Upgrade: </a:t>
            </a:r>
            <a:r>
              <a:rPr lang="en-US" sz="1200" dirty="0" err="1" smtClean="0">
                <a:latin typeface="Book Antiqua" pitchFamily="18" charset="0"/>
              </a:rPr>
              <a:t>WebSocket</a:t>
            </a:r>
            <a:endParaRPr lang="en-US" sz="1200" dirty="0" smtClean="0">
              <a:latin typeface="Book Antiqua" pitchFamily="18" charset="0"/>
            </a:endParaRPr>
          </a:p>
          <a:p>
            <a:pPr algn="l"/>
            <a:r>
              <a:rPr lang="en-US" sz="1200" dirty="0" smtClean="0">
                <a:latin typeface="Book Antiqua" pitchFamily="18" charset="0"/>
              </a:rPr>
              <a:t>Origin:</a:t>
            </a:r>
            <a:r>
              <a:rPr lang="en-US" sz="1200" b="0" dirty="0" smtClean="0">
                <a:latin typeface="Book Antiqua" pitchFamily="18" charset="0"/>
              </a:rPr>
              <a:t> http://example.org</a:t>
            </a:r>
          </a:p>
          <a:p>
            <a:pPr algn="l"/>
            <a:r>
              <a:rPr lang="en-US" sz="1200" dirty="0" smtClean="0">
                <a:latin typeface="Book Antiqua" pitchFamily="18" charset="0"/>
              </a:rPr>
              <a:t>Sec-</a:t>
            </a:r>
            <a:r>
              <a:rPr lang="en-US" sz="1200" dirty="0" err="1" smtClean="0">
                <a:latin typeface="Book Antiqua" pitchFamily="18" charset="0"/>
              </a:rPr>
              <a:t>WebSocket</a:t>
            </a:r>
            <a:r>
              <a:rPr lang="en-US" sz="1200" dirty="0" smtClean="0">
                <a:latin typeface="Book Antiqua" pitchFamily="18" charset="0"/>
              </a:rPr>
              <a:t>-Version:</a:t>
            </a:r>
            <a:r>
              <a:rPr lang="en-US" sz="1200" b="0" dirty="0" smtClean="0">
                <a:latin typeface="Book Antiqua" pitchFamily="18" charset="0"/>
              </a:rPr>
              <a:t> 13</a:t>
            </a:r>
            <a:endParaRPr lang="en-US" sz="1200" b="0" dirty="0">
              <a:latin typeface="Book Antiqua" pitchFamily="18" charset="0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4478079" y="1644872"/>
            <a:ext cx="4444294" cy="83099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algn="l"/>
            <a:r>
              <a:rPr lang="en-US" sz="1200" dirty="0" smtClean="0">
                <a:latin typeface="Book Antiqua" pitchFamily="18" charset="0"/>
              </a:rPr>
              <a:t>HTTP/1.1</a:t>
            </a:r>
            <a:r>
              <a:rPr lang="en-US" sz="1200" b="0" dirty="0" smtClean="0">
                <a:latin typeface="Book Antiqua" pitchFamily="18" charset="0"/>
              </a:rPr>
              <a:t> 101 Switching Protocols</a:t>
            </a:r>
          </a:p>
          <a:p>
            <a:pPr algn="l"/>
            <a:r>
              <a:rPr lang="en-US" sz="1200" dirty="0" smtClean="0">
                <a:latin typeface="Book Antiqua" pitchFamily="18" charset="0"/>
              </a:rPr>
              <a:t>Upgrade:</a:t>
            </a:r>
            <a:r>
              <a:rPr lang="en-US" sz="1200" b="0" dirty="0" smtClean="0">
                <a:latin typeface="Book Antiqua" pitchFamily="18" charset="0"/>
              </a:rPr>
              <a:t> </a:t>
            </a:r>
            <a:r>
              <a:rPr lang="en-US" sz="1200" b="0" dirty="0" err="1" smtClean="0">
                <a:latin typeface="Book Antiqua" pitchFamily="18" charset="0"/>
              </a:rPr>
              <a:t>websocket</a:t>
            </a:r>
            <a:endParaRPr lang="en-US" sz="1200" b="0" dirty="0" smtClean="0">
              <a:latin typeface="Book Antiqua" pitchFamily="18" charset="0"/>
            </a:endParaRPr>
          </a:p>
          <a:p>
            <a:pPr algn="l"/>
            <a:r>
              <a:rPr lang="en-US" sz="1200" dirty="0" smtClean="0">
                <a:latin typeface="Book Antiqua" pitchFamily="18" charset="0"/>
              </a:rPr>
              <a:t>Connection:</a:t>
            </a:r>
            <a:r>
              <a:rPr lang="en-US" sz="1200" b="0" dirty="0" smtClean="0">
                <a:latin typeface="Book Antiqua" pitchFamily="18" charset="0"/>
              </a:rPr>
              <a:t> Upgrade</a:t>
            </a:r>
          </a:p>
          <a:p>
            <a:pPr algn="l"/>
            <a:r>
              <a:rPr lang="en-US" sz="1200" dirty="0" smtClean="0">
                <a:latin typeface="Book Antiqua" pitchFamily="18" charset="0"/>
              </a:rPr>
              <a:t>Sec-</a:t>
            </a:r>
            <a:r>
              <a:rPr lang="en-US" sz="1200" dirty="0" err="1" smtClean="0">
                <a:latin typeface="Book Antiqua" pitchFamily="18" charset="0"/>
              </a:rPr>
              <a:t>WebSocket</a:t>
            </a:r>
            <a:r>
              <a:rPr lang="en-US" sz="1200" dirty="0" smtClean="0">
                <a:latin typeface="Book Antiqua" pitchFamily="18" charset="0"/>
              </a:rPr>
              <a:t>-Accept:</a:t>
            </a:r>
            <a:r>
              <a:rPr lang="en-US" sz="1200" b="0" dirty="0" smtClean="0">
                <a:latin typeface="Book Antiqua" pitchFamily="18" charset="0"/>
              </a:rPr>
              <a:t> s3pPLMBiTxaQ9kYGzzhZRbK+xOo=</a:t>
            </a:r>
            <a:endParaRPr lang="en-US" sz="1200" b="0" dirty="0">
              <a:latin typeface="Book Antiqua" pitchFamily="18" charset="0"/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638639" y="2732697"/>
            <a:ext cx="32126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Requête</a:t>
            </a:r>
            <a:r>
              <a:rPr lang="en-US" dirty="0" smtClean="0"/>
              <a:t> HTTP </a:t>
            </a:r>
            <a:r>
              <a:rPr lang="en-US" dirty="0" err="1" smtClean="0"/>
              <a:t>envoyée</a:t>
            </a:r>
            <a:r>
              <a:rPr lang="en-US" dirty="0" smtClean="0"/>
              <a:t> par le client</a:t>
            </a:r>
            <a:endParaRPr lang="en-US" dirty="0"/>
          </a:p>
        </p:txBody>
      </p:sp>
      <p:sp>
        <p:nvSpPr>
          <p:cNvPr id="7" name="ZoneTexte 6"/>
          <p:cNvSpPr txBox="1"/>
          <p:nvPr/>
        </p:nvSpPr>
        <p:spPr>
          <a:xfrm>
            <a:off x="5831826" y="2548768"/>
            <a:ext cx="17956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Réponse</a:t>
            </a:r>
            <a:r>
              <a:rPr lang="en-US" dirty="0" smtClean="0"/>
              <a:t> du server</a:t>
            </a:r>
            <a:endParaRPr lang="en-US" dirty="0"/>
          </a:p>
        </p:txBody>
      </p:sp>
      <p:grpSp>
        <p:nvGrpSpPr>
          <p:cNvPr id="10" name="Groupe 9"/>
          <p:cNvGrpSpPr/>
          <p:nvPr/>
        </p:nvGrpSpPr>
        <p:grpSpPr>
          <a:xfrm>
            <a:off x="249018" y="3418441"/>
            <a:ext cx="8775700" cy="2986964"/>
            <a:chOff x="249018" y="3418441"/>
            <a:chExt cx="8775700" cy="2986964"/>
          </a:xfrm>
        </p:grpSpPr>
        <p:sp>
          <p:nvSpPr>
            <p:cNvPr id="8" name="Espace réservé du contenu 2"/>
            <p:cNvSpPr txBox="1">
              <a:spLocks/>
            </p:cNvSpPr>
            <p:nvPr/>
          </p:nvSpPr>
          <p:spPr bwMode="auto">
            <a:xfrm>
              <a:off x="249018" y="3418441"/>
              <a:ext cx="8775700" cy="4703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265113" marR="0" lvl="0" indent="-265113" algn="l" defTabSz="914400" rtl="0" eaLnBrk="1" fontAlgn="ctr" latinLnBrk="0" hangingPunct="1">
                <a:lnSpc>
                  <a:spcPct val="10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1"/>
                </a:buClr>
                <a:buSzPct val="125000"/>
                <a:buFont typeface="Wingdings" pitchFamily="2" charset="2"/>
                <a:buChar char="§"/>
                <a:tabLst/>
                <a:defRPr/>
              </a:pPr>
              <a:r>
                <a:rPr kumimoji="0" 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Format: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pic>
          <p:nvPicPr>
            <p:cNvPr id="9" name="Picture 2" descr="C:\Users\samux\Desktop\ARM-internship-report\report\frame_ws.jpg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2664420" y="3478931"/>
              <a:ext cx="5302422" cy="2926474"/>
            </a:xfrm>
            <a:prstGeom prst="rect">
              <a:avLst/>
            </a:prstGeom>
            <a:noFill/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96468" y="2467359"/>
            <a:ext cx="8777287" cy="838200"/>
          </a:xfrm>
        </p:spPr>
        <p:txBody>
          <a:bodyPr/>
          <a:lstStyle/>
          <a:p>
            <a:pPr algn="ctr"/>
            <a:r>
              <a:rPr lang="en-US" dirty="0" err="1" smtClean="0"/>
              <a:t>Connexion</a:t>
            </a:r>
            <a:r>
              <a:rPr lang="en-US" dirty="0" smtClean="0"/>
              <a:t> de </a:t>
            </a:r>
            <a:r>
              <a:rPr lang="en-US" dirty="0" err="1" smtClean="0"/>
              <a:t>capteurs</a:t>
            </a:r>
            <a:r>
              <a:rPr lang="en-US" dirty="0" smtClean="0"/>
              <a:t> à Internet</a:t>
            </a:r>
            <a:endParaRPr lang="en-US" dirty="0"/>
          </a:p>
        </p:txBody>
      </p:sp>
      <p:pic>
        <p:nvPicPr>
          <p:cNvPr id="4" name="Picture 2" descr="C:\Users\samux\Desktop\ARM-internship-report\report\logo_ws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464413" y="3836277"/>
            <a:ext cx="3987677" cy="184982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ARM_Public_2007_0409">
  <a:themeElements>
    <a:clrScheme name="ARM APPROVED COLOURS">
      <a:dk1>
        <a:srgbClr val="000000"/>
      </a:dk1>
      <a:lt1>
        <a:srgbClr val="FFFFFF"/>
      </a:lt1>
      <a:dk2>
        <a:srgbClr val="D93D89"/>
      </a:dk2>
      <a:lt2>
        <a:srgbClr val="FAA61A"/>
      </a:lt2>
      <a:accent1>
        <a:srgbClr val="128CAB"/>
      </a:accent1>
      <a:accent2>
        <a:srgbClr val="911B1D"/>
      </a:accent2>
      <a:accent3>
        <a:srgbClr val="9FB43B"/>
      </a:accent3>
      <a:accent4>
        <a:srgbClr val="000000"/>
      </a:accent4>
      <a:accent5>
        <a:srgbClr val="AAC5D2"/>
      </a:accent5>
      <a:accent6>
        <a:srgbClr val="FFFFFF"/>
      </a:accent6>
      <a:hlink>
        <a:srgbClr val="FFFFFF"/>
      </a:hlink>
      <a:folHlink>
        <a:srgbClr val="9A8B7C"/>
      </a:folHlink>
    </a:clrScheme>
    <a:fontScheme name="ARM_CONF_2009b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905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1400" b="1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charset="0"/>
            <a:ea typeface="MS PGothic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905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1400" b="1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charset="0"/>
            <a:ea typeface="MS PGothic" pitchFamily="34" charset="-128"/>
          </a:defRPr>
        </a:defPPr>
      </a:lstStyle>
    </a:lnDef>
  </a:objectDefaults>
  <a:extraClrSchemeLst>
    <a:extraClrScheme>
      <a:clrScheme name="ARM_CONF_2009b 1">
        <a:dk1>
          <a:srgbClr val="000000"/>
        </a:dk1>
        <a:lt1>
          <a:srgbClr val="FFFFFF"/>
        </a:lt1>
        <a:dk2>
          <a:srgbClr val="D93D89"/>
        </a:dk2>
        <a:lt2>
          <a:srgbClr val="FAA61A"/>
        </a:lt2>
        <a:accent1>
          <a:srgbClr val="128CAB"/>
        </a:accent1>
        <a:accent2>
          <a:srgbClr val="911B1D"/>
        </a:accent2>
        <a:accent3>
          <a:srgbClr val="FFFFFF"/>
        </a:accent3>
        <a:accent4>
          <a:srgbClr val="000000"/>
        </a:accent4>
        <a:accent5>
          <a:srgbClr val="AAC5D2"/>
        </a:accent5>
        <a:accent6>
          <a:srgbClr val="831719"/>
        </a:accent6>
        <a:hlink>
          <a:srgbClr val="9FB43B"/>
        </a:hlink>
        <a:folHlink>
          <a:srgbClr val="9A8B7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ARM_Public_2007_0409</Template>
  <TotalTime>1424</TotalTime>
  <Words>1106</Words>
  <Application>Microsoft Office PowerPoint</Application>
  <PresentationFormat>Affichage à l'écran (4:3)</PresentationFormat>
  <Paragraphs>247</Paragraphs>
  <Slides>29</Slides>
  <Notes>1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29</vt:i4>
      </vt:variant>
    </vt:vector>
  </HeadingPairs>
  <TitlesOfParts>
    <vt:vector size="30" baseType="lpstr">
      <vt:lpstr>ARM_Public_2007_0409</vt:lpstr>
      <vt:lpstr>Mbed: D’une connectivité locale à l’Internet</vt:lpstr>
      <vt:lpstr>Outline</vt:lpstr>
      <vt:lpstr>ARM</vt:lpstr>
      <vt:lpstr>Mbed</vt:lpstr>
      <vt:lpstr>Internet Des Objets</vt:lpstr>
      <vt:lpstr>Internet des Objets (IdO)</vt:lpstr>
      <vt:lpstr>IdO: WebSockets</vt:lpstr>
      <vt:lpstr>IdO: WebSockets</vt:lpstr>
      <vt:lpstr>Connexion de capteurs à Internet</vt:lpstr>
      <vt:lpstr>IdO: connexion de capteurs à Internet</vt:lpstr>
      <vt:lpstr>IdO: connexion de capteurs à Internet</vt:lpstr>
      <vt:lpstr>IdO: connexion de capteurs à Internet</vt:lpstr>
      <vt:lpstr>IoD: connexion de capteurs à Internet</vt:lpstr>
      <vt:lpstr>IdO: connexion de capteurs à Internet</vt:lpstr>
      <vt:lpstr>Universal Serial Bus: USB Device</vt:lpstr>
      <vt:lpstr>USB Device: Overview</vt:lpstr>
      <vt:lpstr>USB Device: Introduction</vt:lpstr>
      <vt:lpstr>USB Device: Introduction</vt:lpstr>
      <vt:lpstr>USB Device: architecture</vt:lpstr>
      <vt:lpstr>USB Device: USBDevice</vt:lpstr>
      <vt:lpstr>USB Device: USB HID</vt:lpstr>
      <vt:lpstr>USB Device: Generique USB HID</vt:lpstr>
      <vt:lpstr>USB Device: Generique USB HID</vt:lpstr>
      <vt:lpstr>USB Device: USB Audio</vt:lpstr>
      <vt:lpstr>USB Device: USB Audio</vt:lpstr>
      <vt:lpstr>USB Device: USB Audio</vt:lpstr>
      <vt:lpstr>USB Device: USB Audio</vt:lpstr>
      <vt:lpstr>Conclusion</vt:lpstr>
      <vt:lpstr>Merci de votre attention!  Des questions ?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Embedded systems, Internet of Things and Communication</dc:title>
  <dc:creator>samux</dc:creator>
  <cp:lastModifiedBy>Hamid</cp:lastModifiedBy>
  <cp:revision>224</cp:revision>
  <dcterms:created xsi:type="dcterms:W3CDTF">2012-01-11T18:41:48Z</dcterms:created>
  <dcterms:modified xsi:type="dcterms:W3CDTF">2012-02-06T17:14:02Z</dcterms:modified>
</cp:coreProperties>
</file>